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507" r:id="rId2"/>
    <p:sldId id="509" r:id="rId3"/>
    <p:sldId id="510" r:id="rId4"/>
    <p:sldId id="508" r:id="rId5"/>
    <p:sldId id="511" r:id="rId6"/>
    <p:sldId id="512" r:id="rId7"/>
    <p:sldId id="513" r:id="rId8"/>
    <p:sldId id="506" r:id="rId9"/>
    <p:sldId id="500" r:id="rId10"/>
    <p:sldId id="501" r:id="rId11"/>
    <p:sldId id="522" r:id="rId12"/>
    <p:sldId id="516" r:id="rId13"/>
    <p:sldId id="502" r:id="rId14"/>
    <p:sldId id="491" r:id="rId15"/>
    <p:sldId id="492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03B541-C609-4D10-8F0D-371E98550784}">
          <p14:sldIdLst>
            <p14:sldId id="507"/>
            <p14:sldId id="509"/>
            <p14:sldId id="510"/>
            <p14:sldId id="508"/>
            <p14:sldId id="511"/>
            <p14:sldId id="512"/>
            <p14:sldId id="513"/>
            <p14:sldId id="506"/>
            <p14:sldId id="500"/>
            <p14:sldId id="501"/>
            <p14:sldId id="522"/>
            <p14:sldId id="516"/>
            <p14:sldId id="502"/>
            <p14:sldId id="491"/>
            <p14:sldId id="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CC00"/>
    <a:srgbClr val="000099"/>
    <a:srgbClr val="0066FF"/>
    <a:srgbClr val="00FF00"/>
    <a:srgbClr val="00FFFF"/>
    <a:srgbClr val="CCECFF"/>
    <a:srgbClr val="008000"/>
    <a:srgbClr val="00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5701" autoAdjust="0"/>
  </p:normalViewPr>
  <p:slideViewPr>
    <p:cSldViewPr>
      <p:cViewPr varScale="1">
        <p:scale>
          <a:sx n="108" d="100"/>
          <a:sy n="108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50AC-C09D-425F-BD5B-A8CBC960618F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CA274-80BF-450D-8B46-AE676895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80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8B13B-58A1-4078-A128-A5E718CB07C3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EE98-06B4-46E4-90CD-38AB391E1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5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5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0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7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8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4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0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5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9A7B-21A4-4DB3-9B0E-868993893D05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5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Региональный </a:t>
            </a:r>
            <a:r>
              <a:rPr lang="ru-RU" sz="53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интернет-дневник</a:t>
            </a:r>
            <a:endParaRPr lang="ru-RU" sz="5300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Госуслуги</a:t>
            </a:r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Раздел «Школьное портфолио»</a:t>
            </a:r>
          </a:p>
          <a:p>
            <a:pPr marL="0" indent="0" algn="ctr">
              <a:buNone/>
            </a:pPr>
            <a:endParaRPr lang="ru-RU" sz="28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Добавление сведений о ребенке в учетную запись родителя</a:t>
            </a:r>
            <a:endParaRPr lang="ru-RU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7751"/>
            <a:ext cx="3477263" cy="3180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t="6422" b="4556"/>
          <a:stretch/>
        </p:blipFill>
        <p:spPr bwMode="auto">
          <a:xfrm>
            <a:off x="3491880" y="3378060"/>
            <a:ext cx="5410857" cy="3215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4941168"/>
            <a:ext cx="91440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34" y="1628800"/>
            <a:ext cx="7087589" cy="44297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5" name="Прямоугольник 4"/>
          <p:cNvSpPr/>
          <p:nvPr/>
        </p:nvSpPr>
        <p:spPr>
          <a:xfrm>
            <a:off x="1187624" y="3663404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663404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18698" y="33265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Отражение сведений о детях в учетной записи родителя</a:t>
            </a:r>
            <a:endParaRPr lang="ru-RU" sz="3200" dirty="0">
              <a:solidFill>
                <a:srgbClr val="000066"/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Школьное портфолио ребенка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7" t="2356" r="15933" b="-2401"/>
          <a:stretch/>
        </p:blipFill>
        <p:spPr bwMode="auto">
          <a:xfrm>
            <a:off x="179512" y="980239"/>
            <a:ext cx="6048672" cy="4367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901827" y="2780928"/>
            <a:ext cx="146531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175" y="4149080"/>
            <a:ext cx="577931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8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Отображение сведений об успеваемости и посещаемости в разделе «Школьное портфолио</a:t>
            </a:r>
            <a:r>
              <a:rPr lang="ru-RU" sz="28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5" y="1340768"/>
            <a:ext cx="5256584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5040560" cy="3341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1916832"/>
            <a:ext cx="91440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96336" y="4005064"/>
            <a:ext cx="91440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6348" y="0"/>
            <a:ext cx="8142076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Отображение сведений об успеваемости и посещаемости в разделе «Школьное портфолио»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6348" y="1519278"/>
            <a:ext cx="8579296" cy="53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>
              <a:solidFill>
                <a:srgbClr val="000066"/>
              </a:solidFill>
            </a:endParaRPr>
          </a:p>
          <a:p>
            <a:endParaRPr lang="ru-RU" sz="2400" dirty="0" smtClean="0">
              <a:solidFill>
                <a:srgbClr val="000066"/>
              </a:solidFill>
            </a:endParaRPr>
          </a:p>
          <a:p>
            <a:endParaRPr lang="ru-RU" sz="2400" dirty="0">
              <a:solidFill>
                <a:srgbClr val="00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b="10117"/>
          <a:stretch/>
        </p:blipFill>
        <p:spPr>
          <a:xfrm>
            <a:off x="246348" y="3520800"/>
            <a:ext cx="1948918" cy="3134866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5" b="9309"/>
          <a:stretch/>
        </p:blipFill>
        <p:spPr>
          <a:xfrm>
            <a:off x="1619672" y="1340768"/>
            <a:ext cx="1873988" cy="33393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r="4860" b="5034"/>
          <a:stretch/>
        </p:blipFill>
        <p:spPr>
          <a:xfrm>
            <a:off x="6801785" y="3043561"/>
            <a:ext cx="2023859" cy="360451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 b="8491"/>
          <a:stretch/>
        </p:blipFill>
        <p:spPr>
          <a:xfrm>
            <a:off x="3197374" y="2924944"/>
            <a:ext cx="2096453" cy="337934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4" b="10938"/>
          <a:stretch/>
        </p:blipFill>
        <p:spPr>
          <a:xfrm>
            <a:off x="5076056" y="1465031"/>
            <a:ext cx="1872208" cy="359537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602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496" y="0"/>
            <a:ext cx="900100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Отображение сведений об успеваемости и посещаемости в разделе «Школьное портфолио»</a:t>
            </a:r>
            <a:endParaRPr lang="ru-RU" sz="2800" b="1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6348" y="1340768"/>
            <a:ext cx="8579296" cy="5375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отсутствии данных </a:t>
            </a:r>
            <a:r>
              <a:rPr lang="ru-RU" sz="24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ГИС «Образование-76» </a:t>
            </a:r>
          </a:p>
          <a:p>
            <a:pPr marL="0" indent="0">
              <a:buNone/>
            </a:pPr>
            <a:r>
              <a:rPr lang="ru-RU" sz="240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родители </a:t>
            </a:r>
            <a:r>
              <a:rPr lang="ru-RU" sz="24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ЕПГУ </a:t>
            </a:r>
            <a:r>
              <a:rPr lang="ru-RU" sz="240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будут </a:t>
            </a:r>
            <a:r>
              <a:rPr lang="ru-RU" sz="24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видеть </a:t>
            </a:r>
            <a:r>
              <a:rPr lang="ru-RU" sz="240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следующие </a:t>
            </a:r>
          </a:p>
          <a:p>
            <a:pPr marL="0" indent="0">
              <a:buNone/>
            </a:pPr>
            <a:r>
              <a:rPr lang="ru-RU" sz="240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картинки </a:t>
            </a:r>
            <a:endParaRPr lang="ru-RU" sz="2400" dirty="0" smtClean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66"/>
              </a:solidFill>
            </a:endParaRPr>
          </a:p>
          <a:p>
            <a:endParaRPr lang="ru-RU" sz="2400" dirty="0">
              <a:solidFill>
                <a:srgbClr val="000066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0" b="14964"/>
          <a:stretch/>
        </p:blipFill>
        <p:spPr>
          <a:xfrm>
            <a:off x="3154125" y="2524942"/>
            <a:ext cx="2930043" cy="41789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 b="5566"/>
          <a:stretch/>
        </p:blipFill>
        <p:spPr>
          <a:xfrm>
            <a:off x="6228184" y="1340768"/>
            <a:ext cx="2664296" cy="537566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281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Вход в РИД по логину и парол</a:t>
            </a: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ю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7838" y="1825625"/>
            <a:ext cx="6268323" cy="435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403648" y="4725144"/>
            <a:ext cx="136815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Вход в РИД по логину и парол</a:t>
            </a: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ю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72" y="1556792"/>
            <a:ext cx="6850422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259631" y="5445224"/>
            <a:ext cx="1048957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110548" y="5445224"/>
            <a:ext cx="1173419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Вход </a:t>
            </a: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РИД через портал </a:t>
            </a:r>
            <a:r>
              <a:rPr lang="ru-RU" sz="3200" dirty="0" err="1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</a:t>
            </a: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(учетная запись ЕСИА)</a:t>
            </a:r>
            <a:endParaRPr lang="ru-RU" sz="3200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497" y="1825625"/>
            <a:ext cx="6527006" cy="435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987824" y="5013176"/>
            <a:ext cx="122413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53010" y="231229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Вход в РИД через портал </a:t>
            </a:r>
            <a:r>
              <a:rPr lang="ru-RU" sz="3200" dirty="0" err="1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</a:t>
            </a: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(учетная запись </a:t>
            </a: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ЕСИА)</a:t>
            </a:r>
            <a:endParaRPr lang="ru-RU" sz="3200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0291"/>
            <a:ext cx="2736304" cy="4824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1" t="6132" r="39531" b="6132"/>
          <a:stretch/>
        </p:blipFill>
        <p:spPr bwMode="auto">
          <a:xfrm>
            <a:off x="5004048" y="1556792"/>
            <a:ext cx="2709153" cy="4801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2937520"/>
            <a:ext cx="1224136" cy="84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8" y="64533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Выполняется однократное предоставление прав доступа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0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Региональный интернет дневник. </a:t>
            </a:r>
            <a:b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Меню «Оценки»</a:t>
            </a:r>
            <a:endParaRPr lang="ru-RU" sz="3200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-2475" r="12264" b="37061"/>
          <a:stretch/>
        </p:blipFill>
        <p:spPr bwMode="auto">
          <a:xfrm>
            <a:off x="179512" y="1628800"/>
            <a:ext cx="7681199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84" r="52816" b="39354"/>
          <a:stretch/>
        </p:blipFill>
        <p:spPr bwMode="auto">
          <a:xfrm>
            <a:off x="5148064" y="3429000"/>
            <a:ext cx="3672409" cy="317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04456" cy="485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187624" y="3670641"/>
            <a:ext cx="1584176" cy="2520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0565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Региональный интернет дневник. </a:t>
            </a:r>
            <a:b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Меню «Настройки»</a:t>
            </a:r>
            <a:endParaRPr lang="ru-RU" sz="3200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7756" y="3140968"/>
            <a:ext cx="3912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Обязательным условием для получения в электронном виде услуги «Предоставление </a:t>
            </a:r>
            <a:r>
              <a:rPr lang="ru-RU" dirty="0">
                <a:solidFill>
                  <a:srgbClr val="000066"/>
                </a:solidFill>
                <a:latin typeface="Arial Narrow" panose="020B0606020202030204" pitchFamily="34" charset="0"/>
              </a:rPr>
              <a:t>информации о текущей успеваемости учащегося в государственном </a:t>
            </a:r>
            <a:r>
              <a:rPr lang="ru-RU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или муниципальном образовательном </a:t>
            </a:r>
            <a:r>
              <a:rPr lang="ru-RU" dirty="0">
                <a:solidFill>
                  <a:srgbClr val="000066"/>
                </a:solidFill>
                <a:latin typeface="Arial Narrow" panose="020B0606020202030204" pitchFamily="34" charset="0"/>
              </a:rPr>
              <a:t>учреждении Ярославской области, ведение дневника и журнала </a:t>
            </a:r>
            <a:r>
              <a:rPr lang="ru-RU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успеваемости» является предоставление номера СНИЛС в образовательную организацию</a:t>
            </a:r>
            <a:endParaRPr lang="ru-RU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819" y="365126"/>
            <a:ext cx="8095531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Взаимодействие ГИС «Образование </a:t>
            </a: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- 76</a:t>
            </a: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</a:t>
            </a: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порталом </a:t>
            </a:r>
            <a:r>
              <a:rPr lang="ru-RU" sz="3200" dirty="0" err="1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</a:t>
            </a:r>
            <a:endParaRPr lang="ru-RU" sz="3200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819" y="1628800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Условия функционирования раздела </a:t>
            </a:r>
            <a:br>
              <a:rPr lang="ru-RU" sz="28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«Школьное портфолио</a:t>
            </a:r>
            <a:r>
              <a:rPr lang="ru-RU" sz="2800" b="1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</a:t>
            </a:r>
            <a:r>
              <a:rPr lang="ru-RU" sz="28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портале </a:t>
            </a:r>
            <a:r>
              <a:rPr lang="ru-RU" sz="2800" b="1" dirty="0" err="1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</a:t>
            </a:r>
            <a:r>
              <a:rPr lang="ru-RU" sz="28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14096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наличие учетной записи родителей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ЕСИА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наличие учетной записи обучающегося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5 по 11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класс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в ЕСИА (детской или взрослой гражданина с 14 лет)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полнота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сведений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образовательной организации в подсистеме АСИОУ ГИС «Образование-76» для раздела «Школьное портфолио» на портале </a:t>
            </a:r>
            <a:r>
              <a:rPr lang="ru-RU" sz="2400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Доступ в раздел «Школьное портфолио»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112568" cy="30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24" y="3897982"/>
            <a:ext cx="5243148" cy="2771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9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63589</TotalTime>
  <Words>195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Times New Roman</vt:lpstr>
      <vt:lpstr>Тема Office</vt:lpstr>
      <vt:lpstr>     Региональный  интернет-дневник</vt:lpstr>
      <vt:lpstr>1. Вход в РИД по логину и паролю</vt:lpstr>
      <vt:lpstr>1. Вход в РИД по логину и паролю</vt:lpstr>
      <vt:lpstr>2. Вход в РИД через портал Госуслуг  (учетная запись ЕСИА)</vt:lpstr>
      <vt:lpstr>2. Вход в РИД через портал Госуслуг  (учетная запись ЕСИА)</vt:lpstr>
      <vt:lpstr>Региональный интернет дневник.  Меню «Оценки»</vt:lpstr>
      <vt:lpstr>Презентация PowerPoint</vt:lpstr>
      <vt:lpstr>Взаимодействие ГИС «Образование - 76»  с порталом Госуслуг</vt:lpstr>
      <vt:lpstr>Доступ в раздел «Школьное портфолио»</vt:lpstr>
      <vt:lpstr>Добавление сведений о ребенке в учетную запись родителя</vt:lpstr>
      <vt:lpstr>Презентация PowerPoint</vt:lpstr>
      <vt:lpstr>Школьное портфолио ребенка</vt:lpstr>
      <vt:lpstr>Отображение сведений об успеваемости и посещаемости в разделе «Школьное портфолио»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 ГИС “Образование-76”  с ФГИС “Моя школа”</dc:title>
  <dc:creator>USER4361</dc:creator>
  <cp:lastModifiedBy>Цапникова Наталья Олеговна</cp:lastModifiedBy>
  <cp:revision>499</cp:revision>
  <cp:lastPrinted>2023-10-24T10:58:18Z</cp:lastPrinted>
  <dcterms:created xsi:type="dcterms:W3CDTF">2023-03-02T17:08:39Z</dcterms:created>
  <dcterms:modified xsi:type="dcterms:W3CDTF">2024-04-27T09:20:57Z</dcterms:modified>
</cp:coreProperties>
</file>