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12D6-A4B0-4467-BA1E-35919B16741E}" type="datetimeFigureOut">
              <a:rPr lang="ru-RU" smtClean="0"/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C48-CDEF-4515-8571-8EF83A1B9363}" type="slidenum">
              <a:rPr lang="ru-RU" smtClean="0"/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12D6-A4B0-4467-BA1E-35919B16741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C48-CDEF-4515-8571-8EF83A1B93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12D6-A4B0-4467-BA1E-35919B16741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C48-CDEF-4515-8571-8EF83A1B93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12D6-A4B0-4467-BA1E-35919B16741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C48-CDEF-4515-8571-8EF83A1B93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12D6-A4B0-4467-BA1E-35919B16741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C48-CDEF-4515-8571-8EF83A1B9363}" type="slidenum">
              <a:rPr lang="ru-RU" smtClean="0"/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12D6-A4B0-4467-BA1E-35919B16741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C48-CDEF-4515-8571-8EF83A1B93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12D6-A4B0-4467-BA1E-35919B16741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C48-CDEF-4515-8571-8EF83A1B93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12D6-A4B0-4467-BA1E-35919B16741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C48-CDEF-4515-8571-8EF83A1B93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12D6-A4B0-4467-BA1E-35919B16741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C48-CDEF-4515-8571-8EF83A1B9363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12D6-A4B0-4467-BA1E-35919B16741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C48-CDEF-4515-8571-8EF83A1B93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12D6-A4B0-4467-BA1E-35919B16741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C48-CDEF-4515-8571-8EF83A1B9363}" type="slidenum">
              <a:rPr lang="ru-RU" smtClean="0"/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C2C412D6-A4B0-4467-BA1E-35919B16741E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69929C48-CDEF-4515-8571-8EF83A1B9363}" type="slidenum">
              <a:rPr lang="ru-RU" smtClean="0"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0.jpeg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Arial Black" panose="020B0A04020102020204" pitchFamily="34" charset="0"/>
              </a:rPr>
              <a:t>Урок </a:t>
            </a:r>
            <a:br>
              <a:rPr lang="ru-RU" sz="4400" dirty="0" smtClean="0">
                <a:latin typeface="Arial Black" panose="020B0A04020102020204" pitchFamily="34" charset="0"/>
              </a:rPr>
            </a:br>
            <a:r>
              <a:rPr lang="ru-RU" sz="4400" dirty="0" smtClean="0">
                <a:latin typeface="Arial Black" panose="020B0A04020102020204" pitchFamily="34" charset="0"/>
              </a:rPr>
              <a:t>литературного чтения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7406640" cy="37444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2 «В» класс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Тема: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Л.Н. Толстой «</a:t>
            </a:r>
            <a:r>
              <a:rPr lang="ru-RU" dirty="0" err="1" smtClean="0">
                <a:latin typeface="Arial Black" panose="020B0A04020102020204" pitchFamily="34" charset="0"/>
              </a:rPr>
              <a:t>Филипок</a:t>
            </a:r>
            <a:r>
              <a:rPr lang="ru-RU" dirty="0" smtClean="0">
                <a:latin typeface="Arial Black" panose="020B0A04020102020204" pitchFamily="34" charset="0"/>
              </a:rPr>
              <a:t>»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r"/>
            <a:endParaRPr lang="ru-RU" sz="1400" dirty="0" smtClean="0">
              <a:latin typeface="Arial Black" panose="020B0A04020102020204" pitchFamily="34" charset="0"/>
            </a:endParaRPr>
          </a:p>
          <a:p>
            <a:pPr algn="r"/>
            <a:endParaRPr lang="ru-RU" sz="1400" dirty="0" smtClean="0">
              <a:latin typeface="Arial Black" panose="020B0A04020102020204" pitchFamily="34" charset="0"/>
            </a:endParaRPr>
          </a:p>
          <a:p>
            <a:pPr algn="r"/>
            <a:r>
              <a:rPr lang="ru-RU" sz="1400" dirty="0" smtClean="0">
                <a:latin typeface="Arial Black" panose="020B0A04020102020204" pitchFamily="34" charset="0"/>
              </a:rPr>
              <a:t>Подготовила: </a:t>
            </a:r>
            <a:r>
              <a:rPr lang="ru-RU" sz="1400" dirty="0" err="1" smtClean="0">
                <a:latin typeface="Arial Black" panose="020B0A04020102020204" pitchFamily="34" charset="0"/>
              </a:rPr>
              <a:t>Н.С. Заморина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pPr algn="r"/>
            <a:r>
              <a:rPr lang="ru-RU" sz="1400" dirty="0" smtClean="0">
                <a:latin typeface="Arial Black" panose="020B0A04020102020204" pitchFamily="34" charset="0"/>
              </a:rPr>
              <a:t>у</a:t>
            </a:r>
            <a:r>
              <a:rPr lang="ru-RU" sz="1400" dirty="0" smtClean="0">
                <a:latin typeface="Arial Black" panose="020B0A04020102020204" pitchFamily="34" charset="0"/>
              </a:rPr>
              <a:t>читель начальных классов 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pPr algn="r"/>
            <a:r>
              <a:rPr lang="ru-RU" sz="1400" dirty="0" smtClean="0">
                <a:latin typeface="Arial Black" panose="020B0A04020102020204" pitchFamily="34" charset="0"/>
              </a:rPr>
              <a:t>МБОУ Некрасовская СОШ № 2 п.Некрасовское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pPr algn="r"/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8152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Восстановите порядок событий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21506" name="Picture 2" descr="http://img1.liveinternet.ru/images/attach/c/1/63/514/63514670_2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1052736"/>
            <a:ext cx="2232248" cy="1674186"/>
          </a:xfrm>
          <a:prstGeom prst="rect">
            <a:avLst/>
          </a:prstGeom>
          <a:noFill/>
        </p:spPr>
      </p:pic>
      <p:pic>
        <p:nvPicPr>
          <p:cNvPr id="21508" name="Picture 4" descr="http://i.ucrazy.ru/files/pics/2015.11/1446369000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052736"/>
            <a:ext cx="2232248" cy="1674186"/>
          </a:xfrm>
          <a:prstGeom prst="rect">
            <a:avLst/>
          </a:prstGeom>
          <a:noFill/>
        </p:spPr>
      </p:pic>
      <p:pic>
        <p:nvPicPr>
          <p:cNvPr id="21510" name="Picture 6" descr="http://foto-prikol.su/uploads/posts/2014-02/1391791552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052736"/>
            <a:ext cx="2232248" cy="1674186"/>
          </a:xfrm>
          <a:prstGeom prst="rect">
            <a:avLst/>
          </a:prstGeom>
          <a:noFill/>
        </p:spPr>
      </p:pic>
      <p:pic>
        <p:nvPicPr>
          <p:cNvPr id="21512" name="Picture 8" descr="http://img1.liveinternet.ru/images/attach/c/1/63/514/63514699_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996952"/>
            <a:ext cx="2304256" cy="1728192"/>
          </a:xfrm>
          <a:prstGeom prst="rect">
            <a:avLst/>
          </a:prstGeom>
          <a:noFill/>
        </p:spPr>
      </p:pic>
      <p:pic>
        <p:nvPicPr>
          <p:cNvPr id="21514" name="Picture 10" descr="http://img0.liveinternet.ru/images/attach/c/1/63/514/63514656_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996952"/>
            <a:ext cx="2232248" cy="1674186"/>
          </a:xfrm>
          <a:prstGeom prst="rect">
            <a:avLst/>
          </a:prstGeom>
          <a:noFill/>
        </p:spPr>
      </p:pic>
      <p:pic>
        <p:nvPicPr>
          <p:cNvPr id="21516" name="Picture 12" descr="http://img1.liveinternet.ru/images/attach/c/1/63/514/63514622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996952"/>
            <a:ext cx="2232248" cy="1674186"/>
          </a:xfrm>
          <a:prstGeom prst="rect">
            <a:avLst/>
          </a:prstGeom>
          <a:noFill/>
        </p:spPr>
      </p:pic>
      <p:pic>
        <p:nvPicPr>
          <p:cNvPr id="21518" name="Picture 14" descr="http://img0.liveinternet.ru/images/attach/c/1/63/514/63514636_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941168"/>
            <a:ext cx="2304256" cy="1728192"/>
          </a:xfrm>
          <a:prstGeom prst="rect">
            <a:avLst/>
          </a:prstGeom>
          <a:noFill/>
        </p:spPr>
      </p:pic>
      <p:pic>
        <p:nvPicPr>
          <p:cNvPr id="21520" name="Picture 16" descr="http://img1.liveinternet.ru/images/attach/c/1/63/514/63514626_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941168"/>
            <a:ext cx="2256250" cy="1692188"/>
          </a:xfrm>
          <a:prstGeom prst="rect">
            <a:avLst/>
          </a:prstGeom>
          <a:noFill/>
        </p:spPr>
      </p:pic>
      <p:pic>
        <p:nvPicPr>
          <p:cNvPr id="21522" name="Picture 18" descr="http://img1.liveinternet.ru/images/attach/c/1/63/514/63514638_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941168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Проверьте свою работу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Picture 4" descr="http://i.ucrazy.ru/files/pics/2015.11/1446369000_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16216" y="1340768"/>
            <a:ext cx="2232248" cy="1674186"/>
          </a:xfrm>
          <a:prstGeom prst="rect">
            <a:avLst/>
          </a:prstGeom>
          <a:noFill/>
        </p:spPr>
      </p:pic>
      <p:pic>
        <p:nvPicPr>
          <p:cNvPr id="5" name="Picture 12" descr="http://img1.liveinternet.ru/images/attach/c/1/63/514/63514622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2232248" cy="1674186"/>
          </a:xfrm>
          <a:prstGeom prst="rect">
            <a:avLst/>
          </a:prstGeom>
          <a:noFill/>
        </p:spPr>
      </p:pic>
      <p:pic>
        <p:nvPicPr>
          <p:cNvPr id="6" name="Picture 16" descr="http://img1.liveinternet.ru/images/attach/c/1/63/514/63514626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340768"/>
            <a:ext cx="2256250" cy="1692188"/>
          </a:xfrm>
          <a:prstGeom prst="rect">
            <a:avLst/>
          </a:prstGeom>
          <a:noFill/>
        </p:spPr>
      </p:pic>
      <p:pic>
        <p:nvPicPr>
          <p:cNvPr id="8" name="Picture 14" descr="http://img0.liveinternet.ru/images/attach/c/1/63/514/63514636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12976"/>
            <a:ext cx="2232248" cy="1674186"/>
          </a:xfrm>
          <a:prstGeom prst="rect">
            <a:avLst/>
          </a:prstGeom>
          <a:noFill/>
        </p:spPr>
      </p:pic>
      <p:pic>
        <p:nvPicPr>
          <p:cNvPr id="9" name="Picture 18" descr="http://img1.liveinternet.ru/images/attach/c/1/63/514/63514638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12976"/>
            <a:ext cx="2208245" cy="1656184"/>
          </a:xfrm>
          <a:prstGeom prst="rect">
            <a:avLst/>
          </a:prstGeom>
          <a:noFill/>
        </p:spPr>
      </p:pic>
      <p:pic>
        <p:nvPicPr>
          <p:cNvPr id="10" name="Picture 10" descr="http://img0.liveinternet.ru/images/attach/c/1/63/514/63514656_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212976"/>
            <a:ext cx="2232248" cy="1674186"/>
          </a:xfrm>
          <a:prstGeom prst="rect">
            <a:avLst/>
          </a:prstGeom>
          <a:noFill/>
        </p:spPr>
      </p:pic>
      <p:pic>
        <p:nvPicPr>
          <p:cNvPr id="11" name="Picture 2" descr="http://img1.liveinternet.ru/images/attach/c/1/63/514/63514670_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5013176"/>
            <a:ext cx="2232248" cy="1674186"/>
          </a:xfrm>
          <a:prstGeom prst="rect">
            <a:avLst/>
          </a:prstGeom>
          <a:noFill/>
        </p:spPr>
      </p:pic>
      <p:pic>
        <p:nvPicPr>
          <p:cNvPr id="12" name="Picture 6" descr="http://foto-prikol.su/uploads/posts/2014-02/1391791552_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013176"/>
            <a:ext cx="2232248" cy="1674186"/>
          </a:xfrm>
          <a:prstGeom prst="rect">
            <a:avLst/>
          </a:prstGeom>
          <a:noFill/>
        </p:spPr>
      </p:pic>
      <p:pic>
        <p:nvPicPr>
          <p:cNvPr id="13" name="Picture 8" descr="http://img1.liveinternet.ru/images/attach/c/1/63/514/63514699_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941168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Какая пословица отражает главную мысль рассказа?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Arial Black" panose="020B0A04020102020204" pitchFamily="34" charset="0"/>
              </a:rPr>
              <a:t>ГРАМОТЕ УЧИТЬСЯ - ВСЕГДА ПРИГОДИТСЯ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ДРУЗЬЯ ПОЗНАЮТСЯ В БЕДЕ.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ХУДОЙ МИР ЛУЧШЕ ДОБРОЙ ССОРЫ.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КТО ЗА РОДИНУ ГОРОЙ, ТОТ ИСТИННЫЙ ГЕРОЙ.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908720"/>
            <a:ext cx="57261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СПАСИБО ЗА УРОК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2530" name="Picture 2" descr="http://signalyopcionov.ru/wp-content/uploads/2015/11/1499770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523118"/>
            <a:ext cx="9217024" cy="433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algn="just">
              <a:buNone/>
            </a:pPr>
            <a:r>
              <a:rPr lang="ru-RU" dirty="0" smtClean="0"/>
              <a:t>Данный урок литературного чтения во 2 «В» классе является уроком изучения нового материала. Цель урока - познакомить с новым рассказом Л.Н. Толстого. Знакомство с  проводилось с помощью презентации, просмотра фильма,чтения рассказа. Считаю, что на этом уроке уместно применение именно презентации, так как она позволяет повысить уровень наглядности на уроке.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itchFamily="2" charset="-79"/>
              </a:rPr>
              <a:t>Испокон века книга растит человека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  <a:cs typeface="Aharoni" pitchFamily="2" charset="-79"/>
            </a:endParaRPr>
          </a:p>
        </p:txBody>
      </p:sp>
      <p:pic>
        <p:nvPicPr>
          <p:cNvPr id="1026" name="Picture 2" descr="http://images.easyfreeclipart.com/0/welcome-to-mannys-book-store-357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19872" y="3356992"/>
            <a:ext cx="3779912" cy="327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085184"/>
            <a:ext cx="7725544" cy="92697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Н. Богданов-Бельский «Устный счёт. В народной школе С.А. Рачинского»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://www.ortschool.edu.ee/uploads/images/exp_793_008-1_jpg_805x403_q7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35696" y="476672"/>
            <a:ext cx="5953125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6250706"/>
          </a:xfrm>
        </p:spPr>
        <p:txBody>
          <a:bodyPr/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Лев Николаевич Толстой 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br>
              <a:rPr lang="ru-RU" sz="2800" dirty="0" smtClean="0">
                <a:latin typeface="Arial Black" panose="020B0A04020102020204" pitchFamily="34" charset="0"/>
              </a:rPr>
            </a:b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sz="1800" dirty="0">
                <a:latin typeface="Arial Black" panose="020B0A04020102020204" pitchFamily="34" charset="0"/>
              </a:rPr>
              <a:t>9 сентября 1828 </a:t>
            </a:r>
            <a:r>
              <a:rPr lang="ru-RU" sz="1800" dirty="0" smtClean="0">
                <a:latin typeface="Arial Black" panose="020B0A04020102020204" pitchFamily="34" charset="0"/>
              </a:rPr>
              <a:t>–</a:t>
            </a:r>
            <a:br>
              <a:rPr lang="ru-RU" sz="1800" dirty="0" smtClean="0">
                <a:latin typeface="Arial Black" panose="020B0A04020102020204" pitchFamily="34" charset="0"/>
              </a:rPr>
            </a:br>
            <a:r>
              <a:rPr lang="ru-RU" sz="1800" dirty="0" smtClean="0">
                <a:latin typeface="Arial Black" panose="020B0A04020102020204" pitchFamily="34" charset="0"/>
              </a:rPr>
              <a:t> </a:t>
            </a:r>
            <a:r>
              <a:rPr lang="ru-RU" sz="1800" dirty="0">
                <a:latin typeface="Arial Black" panose="020B0A04020102020204" pitchFamily="34" charset="0"/>
              </a:rPr>
              <a:t>20 ноября 1910 гг.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pic>
        <p:nvPicPr>
          <p:cNvPr id="15362" name="Picture 2" descr="http://allpainters.ru/img/stories/paint/repin/portret-tolstog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188640"/>
            <a:ext cx="4464496" cy="649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412776"/>
            <a:ext cx="4968552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Л.Н.Толстой открыл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 в Ясной Поляне школу для крестьянских детей, 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а затем помог открыть более 20 школ в окрестных деревнях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6388" name="Picture 4" descr="http://lit.1september.ru/2005/17/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260648"/>
            <a:ext cx="2571750" cy="3705225"/>
          </a:xfrm>
          <a:prstGeom prst="rect">
            <a:avLst/>
          </a:prstGeom>
          <a:noFill/>
        </p:spPr>
      </p:pic>
      <p:pic>
        <p:nvPicPr>
          <p:cNvPr id="16390" name="Picture 6" descr="http://s019.radikal.ru/i633/1309/b1/b0c528cedc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810000" cy="2238376"/>
          </a:xfrm>
          <a:prstGeom prst="rect">
            <a:avLst/>
          </a:prstGeom>
          <a:noFill/>
        </p:spPr>
      </p:pic>
      <p:pic>
        <p:nvPicPr>
          <p:cNvPr id="16392" name="Picture 8" descr="http://www.edu.nsu.ru/news_images/2010/11_13/azbuka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1799">
            <a:off x="1379652" y="4512813"/>
            <a:ext cx="1564595" cy="2132856"/>
          </a:xfrm>
          <a:prstGeom prst="rect">
            <a:avLst/>
          </a:prstGeom>
          <a:noFill/>
        </p:spPr>
      </p:pic>
      <p:pic>
        <p:nvPicPr>
          <p:cNvPr id="16394" name="Picture 10" descr="http://petrovitskaya.lifeware.ru/files/az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5330">
            <a:off x="3173337" y="4325922"/>
            <a:ext cx="1459188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7406640" cy="1472184"/>
          </a:xfrm>
        </p:spPr>
        <p:txBody>
          <a:bodyPr>
            <a:normAutofit fontScale="90000"/>
          </a:bodyPr>
          <a:lstStyle/>
          <a:p>
            <a:br>
              <a:rPr lang="ru-RU" sz="5400" dirty="0" smtClean="0"/>
            </a:br>
            <a:br>
              <a:rPr lang="ru-RU" sz="5400" dirty="0" smtClean="0"/>
            </a:br>
            <a:br>
              <a:rPr lang="ru-RU" sz="5400" dirty="0" smtClean="0"/>
            </a:br>
            <a:br>
              <a:rPr lang="ru-RU" sz="5400" dirty="0" smtClean="0"/>
            </a:br>
            <a:br>
              <a:rPr lang="ru-RU" sz="5400" dirty="0" smtClean="0"/>
            </a:br>
            <a:br>
              <a:rPr lang="ru-RU" sz="5400" dirty="0" smtClean="0"/>
            </a:br>
            <a:br>
              <a:rPr lang="ru-RU" sz="5400" dirty="0" smtClean="0"/>
            </a:br>
            <a:r>
              <a:rPr lang="ru-RU" sz="5400" dirty="0" smtClean="0"/>
              <a:t>22    10    13    10    17   16   12</a:t>
            </a:r>
            <a:br>
              <a:rPr lang="ru-RU" sz="5400" dirty="0" smtClean="0"/>
            </a:br>
            <a:br>
              <a:rPr lang="ru-RU" sz="5400" dirty="0"/>
            </a:br>
            <a:endParaRPr lang="ru-RU" sz="5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740664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Ф    И    Л    И    П    О    К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laying-field.ru/img/2015/052020/355934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27784" y="476672"/>
            <a:ext cx="4124041" cy="5747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Словарная работа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Подённая работа </a:t>
            </a:r>
            <a:r>
              <a:rPr lang="ru-RU" dirty="0" smtClean="0">
                <a:latin typeface="Arial Black" panose="020B0A04020102020204" pitchFamily="34" charset="0"/>
              </a:rPr>
              <a:t>– оплачиваемая по дням; производимая за рабочий день.</a:t>
            </a:r>
            <a:endParaRPr lang="ru-RU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Слобода </a:t>
            </a:r>
            <a:r>
              <a:rPr lang="ru-RU" dirty="0" smtClean="0">
                <a:latin typeface="Arial Black" panose="020B0A04020102020204" pitchFamily="34" charset="0"/>
              </a:rPr>
              <a:t>- большое село, деревня.</a:t>
            </a: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Пострелёнок</a:t>
            </a:r>
            <a:r>
              <a:rPr lang="ru-RU" dirty="0" smtClean="0">
                <a:latin typeface="Arial Black" panose="020B0A04020102020204" pitchFamily="34" charset="0"/>
              </a:rPr>
              <a:t> – непоседа, шалун.</a:t>
            </a:r>
            <a:endParaRPr lang="ru-RU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Полы</a:t>
            </a:r>
            <a:r>
              <a:rPr lang="ru-RU" dirty="0" smtClean="0">
                <a:latin typeface="Arial Black" panose="020B0A04020102020204" pitchFamily="34" charset="0"/>
              </a:rPr>
              <a:t> – нижняя часть раскрывающейся спереди одежды.</a:t>
            </a:r>
            <a:endParaRPr lang="ru-RU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 весь дух </a:t>
            </a:r>
            <a:r>
              <a:rPr lang="ru-RU" dirty="0" smtClean="0">
                <a:latin typeface="Arial Black" panose="020B0A04020102020204" pitchFamily="34" charset="0"/>
              </a:rPr>
              <a:t>– очень быстро.</a:t>
            </a:r>
            <a:endParaRPr lang="ru-RU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Бедовый </a:t>
            </a:r>
            <a:r>
              <a:rPr lang="ru-RU" dirty="0" smtClean="0">
                <a:latin typeface="Arial Black" panose="020B0A04020102020204" pitchFamily="34" charset="0"/>
              </a:rPr>
              <a:t>– ловкий, сообразительный.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Какой </a:t>
            </a:r>
            <a:r>
              <a:rPr lang="ru-RU" dirty="0" err="1" smtClean="0">
                <a:latin typeface="Arial Black" panose="020B0A04020102020204" pitchFamily="34" charset="0"/>
              </a:rPr>
              <a:t>Филипок</a:t>
            </a:r>
            <a:r>
              <a:rPr lang="ru-RU" dirty="0" smtClean="0">
                <a:latin typeface="Arial Black" panose="020B0A04020102020204" pitchFamily="34" charset="0"/>
              </a:rPr>
              <a:t>?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9104" y="1273840"/>
          <a:ext cx="7885384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692"/>
                <a:gridCol w="3942692"/>
              </a:tblGrid>
              <a:tr h="35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24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смелый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один отправился в школу</a:t>
                      </a:r>
                      <a:endParaRPr lang="ru-RU" sz="2800" dirty="0"/>
                    </a:p>
                  </a:txBody>
                  <a:tcPr/>
                </a:tc>
              </a:tr>
              <a:tr h="48938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бесстрашный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 испугался собак</a:t>
                      </a:r>
                      <a:endParaRPr lang="ru-RU" sz="2800" dirty="0"/>
                    </a:p>
                  </a:txBody>
                  <a:tcPr/>
                </a:tc>
              </a:tr>
              <a:tr h="8924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робкий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смутился перед незнакомым человеком</a:t>
                      </a:r>
                      <a:endParaRPr lang="ru-RU" sz="2800" dirty="0"/>
                    </a:p>
                  </a:txBody>
                  <a:tcPr/>
                </a:tc>
              </a:tr>
              <a:tr h="12954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смышлёный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научился</a:t>
                      </a:r>
                      <a:r>
                        <a:rPr lang="ru-RU" sz="2800" baseline="0" dirty="0" smtClean="0"/>
                        <a:t> сам складывать буквы, когда читал брат</a:t>
                      </a:r>
                      <a:endParaRPr lang="ru-RU" sz="2800" dirty="0"/>
                    </a:p>
                  </a:txBody>
                  <a:tcPr/>
                </a:tc>
              </a:tr>
              <a:tr h="48938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любознательный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стремился в школу</a:t>
                      </a:r>
                      <a:endParaRPr lang="ru-RU" sz="2800" dirty="0"/>
                    </a:p>
                  </a:txBody>
                  <a:tcPr/>
                </a:tc>
              </a:tr>
              <a:tr h="48938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целеустремлённый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очень хотел учиться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1612</Words>
  <Application>WPS Presentation</Application>
  <PresentationFormat>Экран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Wingdings 2</vt:lpstr>
      <vt:lpstr>Verdana</vt:lpstr>
      <vt:lpstr>Arial Black</vt:lpstr>
      <vt:lpstr>Aharoni</vt:lpstr>
      <vt:lpstr>Liberation Mono</vt:lpstr>
      <vt:lpstr>Gill Sans MT</vt:lpstr>
      <vt:lpstr>Microsoft YaHei</vt:lpstr>
      <vt:lpstr>Arial Unicode MS</vt:lpstr>
      <vt:lpstr>Corbel</vt:lpstr>
      <vt:lpstr>Calibri</vt:lpstr>
      <vt:lpstr>Солнцестояние</vt:lpstr>
      <vt:lpstr>Урок  литературного чтения</vt:lpstr>
      <vt:lpstr>Испокон века книга растит человека</vt:lpstr>
      <vt:lpstr>Н. Богданов-Бельский «Устный счёт. В народной школе С.А. Рачинского»</vt:lpstr>
      <vt:lpstr>Лев Николаевич Толстой    9 сентября 1828 –  20 ноября 1910 гг.</vt:lpstr>
      <vt:lpstr>Л.Н.Толстой открыл  в Ясной Поляне школу для крестьянских детей,  а затем помог открыть более 20 школ в окрестных деревнях</vt:lpstr>
      <vt:lpstr>       22    10    13    10    17   16   12  </vt:lpstr>
      <vt:lpstr>PowerPoint 演示文稿</vt:lpstr>
      <vt:lpstr>Словарная работа</vt:lpstr>
      <vt:lpstr>Какой Филипок?</vt:lpstr>
      <vt:lpstr>Восстановите порядок событий</vt:lpstr>
      <vt:lpstr>Проверьте свою работу</vt:lpstr>
      <vt:lpstr>Какая пословица отражает главную мысль рассказа?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</dc:title>
  <dc:creator>Школа №2</dc:creator>
  <cp:lastModifiedBy>Admin</cp:lastModifiedBy>
  <cp:revision>37</cp:revision>
  <dcterms:created xsi:type="dcterms:W3CDTF">2016-11-22T20:00:00Z</dcterms:created>
  <dcterms:modified xsi:type="dcterms:W3CDTF">2022-12-23T22:07:27Z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2771358F95EC43D3AD342C93C6D0556F</vt:lpwstr>
  </property>
  <property fmtid="{D5CDD505-2E9C-101B-9397-08002B2CF9AE}" pid="3" name="KSOProductBuildVer">
    <vt:lpwstr>1049-11.2.0.11417</vt:lpwstr>
  </property>
</Properties>
</file>