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9" r:id="rId2"/>
    <p:sldId id="258" r:id="rId3"/>
    <p:sldId id="313" r:id="rId4"/>
    <p:sldId id="307" r:id="rId5"/>
    <p:sldId id="308" r:id="rId6"/>
    <p:sldId id="310" r:id="rId7"/>
    <p:sldId id="325" r:id="rId8"/>
    <p:sldId id="326" r:id="rId9"/>
    <p:sldId id="327" r:id="rId10"/>
    <p:sldId id="329" r:id="rId11"/>
    <p:sldId id="330" r:id="rId12"/>
    <p:sldId id="362" r:id="rId13"/>
    <p:sldId id="367" r:id="rId14"/>
    <p:sldId id="368" r:id="rId15"/>
    <p:sldId id="333" r:id="rId16"/>
    <p:sldId id="356" r:id="rId17"/>
    <p:sldId id="357" r:id="rId18"/>
    <p:sldId id="358" r:id="rId19"/>
    <p:sldId id="359" r:id="rId20"/>
    <p:sldId id="360" r:id="rId21"/>
    <p:sldId id="361" r:id="rId22"/>
    <p:sldId id="311" r:id="rId23"/>
    <p:sldId id="355" r:id="rId24"/>
    <p:sldId id="334" r:id="rId25"/>
    <p:sldId id="342" r:id="rId26"/>
    <p:sldId id="314" r:id="rId27"/>
    <p:sldId id="315" r:id="rId28"/>
    <p:sldId id="344" r:id="rId29"/>
    <p:sldId id="335" r:id="rId30"/>
    <p:sldId id="318" r:id="rId31"/>
    <p:sldId id="337" r:id="rId32"/>
    <p:sldId id="338" r:id="rId33"/>
    <p:sldId id="365" r:id="rId34"/>
    <p:sldId id="345" r:id="rId35"/>
    <p:sldId id="346" r:id="rId36"/>
    <p:sldId id="347" r:id="rId37"/>
    <p:sldId id="348" r:id="rId38"/>
    <p:sldId id="349" r:id="rId39"/>
    <p:sldId id="363" r:id="rId40"/>
    <p:sldId id="371" r:id="rId41"/>
    <p:sldId id="32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000099"/>
    <a:srgbClr val="FFFF00"/>
    <a:srgbClr val="FF66CC"/>
    <a:srgbClr val="FFCCCC"/>
    <a:srgbClr val="FFB7B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1" autoAdjust="0"/>
    <p:restoredTop sz="94660"/>
  </p:normalViewPr>
  <p:slideViewPr>
    <p:cSldViewPr>
      <p:cViewPr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765A-0E92-451C-A0DF-E2295FDD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68D5-FC38-4671-AE12-3967BF8AF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72B43-1E79-4344-9A4A-4881C244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920F-0FDB-414B-93AA-A5DAB624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BDE0-B419-4335-95FF-79FF552B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226F-CB50-43AD-9071-22EB1A35A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A4FC-8CBA-410D-96CA-F400A048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136D-5157-44DF-B131-668343FE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4C2F-E45C-40F2-8979-ED606A9B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CAE3-9F62-42FF-A806-75772FFA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1628-BD72-4DE6-9514-9CE2DAFC8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99A8-A136-410E-846B-3BDC1D5A6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EF70-37F8-4BA1-8AF2-142B1AA6D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66"/>
            </a:gs>
            <a:gs pos="100000">
              <a:srgbClr val="0000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E338F9-F783-461B-9D8D-422CA358B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4.xml"/><Relationship Id="rId5" Type="http://schemas.openxmlformats.org/officeDocument/2006/relationships/slide" Target="slide29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188" y="-6743700"/>
            <a:ext cx="1612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1320" y="908720"/>
            <a:ext cx="495333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44824"/>
            <a:ext cx="35630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u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БРЕЙН-РИНГ</a:t>
            </a:r>
            <a:endParaRPr lang="ru-RU" sz="5400" b="1" i="1" u="none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365104"/>
            <a:ext cx="3791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none" dirty="0" smtClean="0">
                <a:solidFill>
                  <a:schemeClr val="bg1">
                    <a:lumMod val="95000"/>
                  </a:schemeClr>
                </a:solidFill>
              </a:rPr>
              <a:t>Подготовила:</a:t>
            </a:r>
          </a:p>
          <a:p>
            <a:r>
              <a:rPr lang="ru-RU" u="none" dirty="0" err="1" smtClean="0">
                <a:solidFill>
                  <a:schemeClr val="bg1">
                    <a:lumMod val="95000"/>
                  </a:schemeClr>
                </a:solidFill>
              </a:rPr>
              <a:t>Шлыкова</a:t>
            </a:r>
            <a:r>
              <a:rPr lang="ru-RU" u="none" dirty="0" smtClean="0">
                <a:solidFill>
                  <a:schemeClr val="bg1">
                    <a:lumMod val="95000"/>
                  </a:schemeClr>
                </a:solidFill>
              </a:rPr>
              <a:t> Людмила Викторовна, </a:t>
            </a:r>
            <a:r>
              <a:rPr lang="ru-RU" u="none" smtClean="0">
                <a:solidFill>
                  <a:schemeClr val="bg1">
                    <a:lumMod val="95000"/>
                  </a:schemeClr>
                </a:solidFill>
              </a:rPr>
              <a:t>учитель математики</a:t>
            </a:r>
          </a:p>
          <a:p>
            <a:r>
              <a:rPr lang="ru-RU" u="none" smtClean="0">
                <a:solidFill>
                  <a:schemeClr val="bg1">
                    <a:lumMod val="95000"/>
                  </a:schemeClr>
                </a:solidFill>
              </a:rPr>
              <a:t>МБОУ </a:t>
            </a:r>
            <a:r>
              <a:rPr lang="ru-RU" u="none" dirty="0" smtClean="0">
                <a:solidFill>
                  <a:schemeClr val="bg1">
                    <a:lumMod val="95000"/>
                  </a:schemeClr>
                </a:solidFill>
              </a:rPr>
              <a:t>Некрасовской СОШ,</a:t>
            </a:r>
          </a:p>
          <a:p>
            <a:r>
              <a:rPr lang="ru-RU" u="none" dirty="0" smtClean="0">
                <a:solidFill>
                  <a:schemeClr val="bg1">
                    <a:lumMod val="95000"/>
                  </a:schemeClr>
                </a:solidFill>
              </a:rPr>
              <a:t>2023 год</a:t>
            </a:r>
            <a:endParaRPr lang="ru-RU" u="non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пользователя и компьютера.</a:t>
            </a:r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4579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2411413" y="3141663"/>
            <a:ext cx="4176712" cy="719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4000" u="none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4000" u="none" dirty="0" smtClean="0">
                <a:solidFill>
                  <a:srgbClr val="FF0000"/>
                </a:solidFill>
                <a:latin typeface="Comic Sans MS" pitchFamily="66" charset="0"/>
              </a:rPr>
              <a:t>Интерфейс</a:t>
            </a:r>
            <a:endParaRPr lang="ru-RU" sz="40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68313" y="1700808"/>
            <a:ext cx="8137525" cy="1081088"/>
          </a:xfrm>
          <a:prstGeom prst="rect">
            <a:avLst/>
          </a:prstGeom>
          <a:solidFill>
            <a:srgbClr val="000099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u="none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называется прямоугольник с равными сторонами? </a:t>
            </a:r>
          </a:p>
          <a:p>
            <a:pPr algn="ctr" eaLnBrk="0" hangingPunct="0">
              <a:defRPr/>
            </a:pPr>
            <a:endParaRPr lang="ru-RU" sz="2800" u="none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 rot="489529">
            <a:off x="2403009" y="3815620"/>
            <a:ext cx="4483100" cy="692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>
                <a:solidFill>
                  <a:srgbClr val="FF0000"/>
                </a:solidFill>
                <a:latin typeface="Comic Sans MS" pitchFamily="66" charset="0"/>
              </a:rPr>
              <a:t>Квадрат</a:t>
            </a:r>
          </a:p>
        </p:txBody>
      </p:sp>
      <p:pic>
        <p:nvPicPr>
          <p:cNvPr id="25605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8462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.Именованная область данных на носителе информации.</a:t>
            </a:r>
            <a:r>
              <a:rPr lang="ru-RU" sz="4000" dirty="0" smtClean="0">
                <a:solidFill>
                  <a:srgbClr val="FFFF3B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3B"/>
                </a:solidFill>
                <a:latin typeface="+mn-lt"/>
                <a:cs typeface="Times New Roman" pitchFamily="18" charset="0"/>
              </a:rPr>
            </a:br>
            <a:endParaRPr lang="ru-RU" sz="4000" dirty="0" smtClean="0">
              <a:solidFill>
                <a:srgbClr val="FFFF3B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635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3429000" y="3040761"/>
            <a:ext cx="2571750" cy="714375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lvl="0" algn="ctr" eaLnBrk="0" hangingPunct="0"/>
            <a:r>
              <a:rPr lang="ru-RU" sz="4000" u="none" dirty="0" smtClean="0">
                <a:solidFill>
                  <a:srgbClr val="FF0000"/>
                </a:solidFill>
                <a:latin typeface="Comic Sans MS" pitchFamily="66" charset="0"/>
              </a:rPr>
              <a:t>Файл</a:t>
            </a:r>
            <a:endParaRPr lang="ru-RU" sz="40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30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1168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935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6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none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600" u="none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.Кипит ли вода внутри макарон при варке?</a:t>
            </a:r>
            <a:r>
              <a:rPr lang="ru-RU" sz="3600" u="none" dirty="0">
                <a:solidFill>
                  <a:srgbClr val="FFFF3B"/>
                </a:solidFill>
                <a:cs typeface="Times New Roman" pitchFamily="18" charset="0"/>
              </a:rPr>
              <a:t/>
            </a:r>
            <a:br>
              <a:rPr lang="ru-RU" sz="3600" u="none" dirty="0">
                <a:solidFill>
                  <a:srgbClr val="FFFF3B"/>
                </a:solidFill>
                <a:cs typeface="Times New Roman" pitchFamily="18" charset="0"/>
              </a:rPr>
            </a:br>
            <a:endParaRPr lang="ru-RU" sz="3600" u="none" dirty="0"/>
          </a:p>
        </p:txBody>
      </p:sp>
      <p:sp>
        <p:nvSpPr>
          <p:cNvPr id="6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3429000" y="3040761"/>
            <a:ext cx="2571750" cy="714375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lvl="0" algn="ctr" eaLnBrk="0" hangingPunct="0"/>
            <a:r>
              <a:rPr lang="ru-RU" sz="4000" u="none" dirty="0" smtClean="0">
                <a:solidFill>
                  <a:srgbClr val="FF0000"/>
                </a:solidFill>
                <a:latin typeface="Comic Sans MS" pitchFamily="66" charset="0"/>
              </a:rPr>
              <a:t>Нет</a:t>
            </a:r>
            <a:endParaRPr lang="ru-RU" sz="40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4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0075" y="62068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u="none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u="none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. Предел делимости электрического заряда.</a:t>
            </a:r>
            <a:r>
              <a:rPr lang="ru-RU" sz="3600" u="none" dirty="0">
                <a:solidFill>
                  <a:srgbClr val="FFFF3B"/>
                </a:solidFill>
                <a:cs typeface="Times New Roman" pitchFamily="18" charset="0"/>
              </a:rPr>
              <a:t/>
            </a:r>
            <a:br>
              <a:rPr lang="ru-RU" sz="3600" u="none" dirty="0">
                <a:solidFill>
                  <a:srgbClr val="FFFF3B"/>
                </a:solidFill>
                <a:cs typeface="Times New Roman" pitchFamily="18" charset="0"/>
              </a:rPr>
            </a:br>
            <a:endParaRPr lang="ru-RU" sz="3600" u="none" dirty="0"/>
          </a:p>
        </p:txBody>
      </p:sp>
      <p:sp>
        <p:nvSpPr>
          <p:cNvPr id="6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3429000" y="3040761"/>
            <a:ext cx="2571750" cy="714375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lvl="0" algn="ctr" eaLnBrk="0" hangingPunct="0"/>
            <a:r>
              <a:rPr lang="ru-RU" sz="4000" u="none" dirty="0" smtClean="0">
                <a:solidFill>
                  <a:srgbClr val="FF0000"/>
                </a:solidFill>
                <a:latin typeface="Comic Sans MS" pitchFamily="66" charset="0"/>
              </a:rPr>
              <a:t>Электрон</a:t>
            </a:r>
            <a:endParaRPr lang="ru-RU" sz="40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1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357188"/>
            <a:ext cx="8286750" cy="61436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4295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411760" y="2204864"/>
            <a:ext cx="4752528" cy="216024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5400" u="none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Математика в лицах</a:t>
            </a:r>
            <a:endParaRPr lang="ru-RU" sz="5400" u="none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431105" y="2204864"/>
            <a:ext cx="4752528" cy="216024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5400" u="none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Математика в лицах</a:t>
            </a:r>
            <a:endParaRPr lang="ru-RU" sz="5400" u="none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5184576" cy="66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руглая лента лицом вверх 4"/>
          <p:cNvSpPr/>
          <p:nvPr/>
        </p:nvSpPr>
        <p:spPr bwMode="auto">
          <a:xfrm>
            <a:off x="2699792" y="5572125"/>
            <a:ext cx="4286250" cy="857250"/>
          </a:xfrm>
          <a:prstGeom prst="ellipseRibbon2">
            <a:avLst>
              <a:gd name="adj1" fmla="val 25000"/>
              <a:gd name="adj2" fmla="val 69831"/>
              <a:gd name="adj3" fmla="val 12500"/>
            </a:avLst>
          </a:prstGeom>
          <a:solidFill>
            <a:srgbClr val="FF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u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r>
              <a:rPr lang="ru-RU" sz="3200" u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Пифагор</a:t>
            </a:r>
            <a:endParaRPr lang="ru-RU" sz="3200" u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5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099229" cy="6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руглая лента лицом вверх 6"/>
          <p:cNvSpPr/>
          <p:nvPr/>
        </p:nvSpPr>
        <p:spPr bwMode="auto">
          <a:xfrm>
            <a:off x="2267744" y="5572125"/>
            <a:ext cx="4824536" cy="857250"/>
          </a:xfrm>
          <a:prstGeom prst="ellipseRibbon2">
            <a:avLst>
              <a:gd name="adj1" fmla="val 25000"/>
              <a:gd name="adj2" fmla="val 69831"/>
              <a:gd name="adj3" fmla="val 12500"/>
            </a:avLst>
          </a:prstGeom>
          <a:solidFill>
            <a:srgbClr val="FF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u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</a:t>
            </a:r>
            <a:r>
              <a:rPr lang="ru-RU" sz="3200" u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Франсуа Виет</a:t>
            </a:r>
            <a:endParaRPr lang="ru-RU" sz="3200" u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88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554861" cy="65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руглая лента лицом вверх 4"/>
          <p:cNvSpPr/>
          <p:nvPr/>
        </p:nvSpPr>
        <p:spPr bwMode="auto">
          <a:xfrm>
            <a:off x="2627784" y="5569711"/>
            <a:ext cx="5022874" cy="857250"/>
          </a:xfrm>
          <a:prstGeom prst="ellipseRibbon2">
            <a:avLst>
              <a:gd name="adj1" fmla="val 25000"/>
              <a:gd name="adj2" fmla="val 69831"/>
              <a:gd name="adj3" fmla="val 12500"/>
            </a:avLst>
          </a:prstGeom>
          <a:solidFill>
            <a:srgbClr val="FF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u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Ковалевская С.В.</a:t>
            </a:r>
            <a:endParaRPr lang="ru-RU" sz="3200" u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2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66472"/>
            <a:ext cx="4824536" cy="67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руглая лента лицом вверх 4"/>
          <p:cNvSpPr/>
          <p:nvPr/>
        </p:nvSpPr>
        <p:spPr bwMode="auto">
          <a:xfrm>
            <a:off x="2357438" y="5572125"/>
            <a:ext cx="4286250" cy="857250"/>
          </a:xfrm>
          <a:prstGeom prst="ellipseRibbon2">
            <a:avLst>
              <a:gd name="adj1" fmla="val 25000"/>
              <a:gd name="adj2" fmla="val 69831"/>
              <a:gd name="adj3" fmla="val 12500"/>
            </a:avLst>
          </a:prstGeom>
          <a:solidFill>
            <a:srgbClr val="FF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u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r>
              <a:rPr lang="ru-RU" sz="3200" u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Евклид</a:t>
            </a:r>
            <a:endParaRPr lang="ru-RU" sz="3200" u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42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254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203574" y="1557339"/>
            <a:ext cx="316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u="none" dirty="0">
                <a:solidFill>
                  <a:srgbClr val="99CCFF"/>
                </a:solidFill>
                <a:latin typeface="Algerian"/>
              </a:rPr>
              <a:t>Р</a:t>
            </a:r>
            <a:r>
              <a:rPr lang="ru-RU" sz="3600" u="none" dirty="0" smtClean="0">
                <a:solidFill>
                  <a:srgbClr val="99CCFF"/>
                </a:solidFill>
                <a:latin typeface="Algerian"/>
              </a:rPr>
              <a:t>азминка</a:t>
            </a:r>
            <a:endParaRPr lang="ru-RU" sz="3600" u="none" dirty="0">
              <a:solidFill>
                <a:srgbClr val="99CCFF"/>
              </a:solidFill>
              <a:latin typeface="Algerian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059113" y="3429000"/>
            <a:ext cx="4249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u="none" dirty="0" smtClean="0">
                <a:solidFill>
                  <a:srgbClr val="FF3300"/>
                </a:solidFill>
                <a:latin typeface="Algerian"/>
              </a:rPr>
              <a:t>Логика и интуиция</a:t>
            </a:r>
            <a:endParaRPr lang="ru-RU" sz="3600" u="none" dirty="0">
              <a:solidFill>
                <a:srgbClr val="FF3300"/>
              </a:solidFill>
              <a:latin typeface="Algerian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883836" y="4329906"/>
            <a:ext cx="3455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u="none" dirty="0" smtClean="0">
                <a:solidFill>
                  <a:srgbClr val="00DE00"/>
                </a:solidFill>
                <a:latin typeface="Algerian"/>
              </a:rPr>
              <a:t>Логика информатика</a:t>
            </a:r>
            <a:endParaRPr lang="ru-RU" sz="3600" u="none" dirty="0">
              <a:solidFill>
                <a:srgbClr val="00DE00"/>
              </a:solidFill>
              <a:latin typeface="Algerian"/>
            </a:endParaRPr>
          </a:p>
        </p:txBody>
      </p:sp>
      <p:pic>
        <p:nvPicPr>
          <p:cNvPr id="16389" name="Picture 16" descr="fla-rb1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00213"/>
            <a:ext cx="190500" cy="190500"/>
          </a:xfrm>
        </p:spPr>
      </p:pic>
      <p:pic>
        <p:nvPicPr>
          <p:cNvPr id="16390" name="Picture 19" descr="fla-rb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0" descr="fla-rb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3132138" y="2492375"/>
            <a:ext cx="3732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 в лицах</a:t>
            </a:r>
            <a:endParaRPr lang="ru-RU" sz="32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20" descr="fla-rb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6551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71775" y="333375"/>
            <a:ext cx="29527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игры</a:t>
            </a:r>
          </a:p>
        </p:txBody>
      </p:sp>
      <p:pic>
        <p:nvPicPr>
          <p:cNvPr id="13" name="Picture 20" descr="fla-rb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727317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7372" y="5530235"/>
            <a:ext cx="345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u="none" dirty="0" smtClean="0">
                <a:solidFill>
                  <a:srgbClr val="FFC000"/>
                </a:solidFill>
                <a:latin typeface="Algerian"/>
              </a:rPr>
              <a:t>Черный ящик</a:t>
            </a:r>
            <a:endParaRPr lang="ru-RU" sz="3600" u="none" dirty="0">
              <a:solidFill>
                <a:srgbClr val="FFC000"/>
              </a:solidFill>
              <a:latin typeface="Algeri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8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59"/>
          <a:stretch/>
        </p:blipFill>
        <p:spPr bwMode="auto">
          <a:xfrm>
            <a:off x="950258" y="116632"/>
            <a:ext cx="6311153" cy="65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руглая лента лицом вверх 4"/>
          <p:cNvSpPr/>
          <p:nvPr/>
        </p:nvSpPr>
        <p:spPr bwMode="auto">
          <a:xfrm>
            <a:off x="2357438" y="5548593"/>
            <a:ext cx="4286250" cy="857250"/>
          </a:xfrm>
          <a:prstGeom prst="ellipseRibbon2">
            <a:avLst>
              <a:gd name="adj1" fmla="val 25000"/>
              <a:gd name="adj2" fmla="val 69831"/>
              <a:gd name="adj3" fmla="val 12500"/>
            </a:avLst>
          </a:prstGeom>
          <a:solidFill>
            <a:srgbClr val="FF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u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</a:t>
            </a:r>
            <a:r>
              <a:rPr lang="ru-RU" sz="3200" u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Рене Декарт</a:t>
            </a:r>
            <a:endParaRPr lang="ru-RU" sz="3200" u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3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33" y="0"/>
            <a:ext cx="1049716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979712" y="332656"/>
            <a:ext cx="4752528" cy="216024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5400" u="none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Логика и интуиция</a:t>
            </a:r>
            <a:endParaRPr lang="ru-RU" sz="5400" u="none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9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1. Чему равно произведение всех цифр? 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14563"/>
            <a:ext cx="4667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5256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В музее большие красивые часы с боем шесть ударов отбивают за 30 секунд ровно. За сколько секунд они отобьют 10 ударов?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3708400" y="4652963"/>
            <a:ext cx="3673475" cy="10795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54 </a:t>
            </a:r>
            <a:r>
              <a:rPr lang="ru-RU" sz="3600" b="1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секунды!</a:t>
            </a:r>
            <a:endParaRPr lang="ru-RU" sz="3600" b="1" u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Арбуз весит 6 кг и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поларбуза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Сколько весит арбуз ?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2286000"/>
            <a:ext cx="3857625" cy="349091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500438" y="4643438"/>
            <a:ext cx="2071687" cy="923925"/>
          </a:xfrm>
          <a:prstGeom prst="rect">
            <a:avLst/>
          </a:prstGeom>
          <a:solidFill>
            <a:srgbClr val="008000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54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12 кг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u="none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ru-RU" sz="32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банку попал микроб и через 35 минут банка была наполнена микробами, причем известно, что количество микробов  ежеминутно удваивались. За сколько минут банка была наполнена микробами 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наполовину? </a:t>
            </a:r>
          </a:p>
          <a:p>
            <a:pPr algn="ctr" eaLnBrk="0" hangingPunct="0">
              <a:defRPr/>
            </a:pPr>
            <a:endParaRPr lang="ru-RU" sz="3200" u="none" kern="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2627313" y="3357563"/>
            <a:ext cx="3673475" cy="10795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u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34 минуты!</a:t>
            </a:r>
          </a:p>
        </p:txBody>
      </p:sp>
      <p:pic>
        <p:nvPicPr>
          <p:cNvPr id="80900" name="Picture 4" descr="C:\Documents and Settings\Lena\Мои документы\Мои рисунки\an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1888"/>
            <a:ext cx="48974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Найти градусную меру смежных углов, если они относятся как 1:2</a:t>
            </a: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2286000" y="2571750"/>
            <a:ext cx="4286250" cy="1643063"/>
            <a:chOff x="2285984" y="2571744"/>
            <a:chExt cx="4286280" cy="1643074"/>
          </a:xfrm>
        </p:grpSpPr>
        <p:sp>
          <p:nvSpPr>
            <p:cNvPr id="32771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2285984" y="2571744"/>
              <a:ext cx="4286280" cy="16430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>
                <a:solidFill>
                  <a:srgbClr val="000099"/>
                </a:solidFill>
              </a:endParaRPr>
            </a:p>
          </p:txBody>
        </p:sp>
        <p:pic>
          <p:nvPicPr>
            <p:cNvPr id="5" name="Прямоугольник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052" y="2791963"/>
              <a:ext cx="3553993" cy="11033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dirty="0" smtClean="0">
                <a:solidFill>
                  <a:srgbClr val="FFFF3B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  <a:t>Во сколько раз лестница на шестой этаж длиннее лестницы на третий этаж?</a:t>
            </a:r>
            <a:br>
              <a:rPr lang="ru-RU" sz="3200" dirty="0" smtClean="0">
                <a:solidFill>
                  <a:srgbClr val="FFFF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5364163" y="2276475"/>
            <a:ext cx="2736850" cy="20161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 sz="3200" b="1" u="none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u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2, 5 раза</a:t>
            </a: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2339975" y="5013325"/>
            <a:ext cx="1584325" cy="792163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 flipV="1">
            <a:off x="2339975" y="4365625"/>
            <a:ext cx="1655763" cy="647700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 flipV="1">
            <a:off x="2339975" y="2997200"/>
            <a:ext cx="1655763" cy="647700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2339975" y="3644900"/>
            <a:ext cx="1655763" cy="720725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3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2339975" y="2276475"/>
            <a:ext cx="1655763" cy="720725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611188" y="5805488"/>
            <a:ext cx="5545137" cy="0"/>
          </a:xfrm>
          <a:prstGeom prst="line">
            <a:avLst/>
          </a:prstGeom>
          <a:noFill/>
          <a:ln w="38100" algn="ctr">
            <a:solidFill>
              <a:srgbClr val="FF66CC"/>
            </a:solidFill>
            <a:round/>
            <a:headEnd/>
            <a:tailEnd/>
          </a:ln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63713" y="4724400"/>
            <a:ext cx="360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995738" y="4005263"/>
            <a:ext cx="360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08175" y="3429000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95738" y="2636838"/>
            <a:ext cx="360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63713" y="1916113"/>
            <a:ext cx="360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067175" y="5157788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1071563"/>
            <a:ext cx="66690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u="none" dirty="0">
                <a:solidFill>
                  <a:srgbClr val="FFFF00"/>
                </a:solidFill>
                <a:latin typeface="Times New Roman" pitchFamily="18" charset="0"/>
              </a:rPr>
              <a:t>Чему равна площадь прямоугольного треугольника со сторонами  4, 6, 10, если высота к большей стороне равна 6?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150" y="3716338"/>
            <a:ext cx="5286375" cy="1643062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Такой треугольник не существует</a:t>
            </a:r>
            <a:r>
              <a:rPr lang="ru-RU" sz="36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u="none" dirty="0"/>
              <a:t>!</a:t>
            </a:r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>
            <a:off x="1116013" y="4437063"/>
            <a:ext cx="1439862" cy="1800225"/>
          </a:xfrm>
          <a:prstGeom prst="rtTriangl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-0.03307 C -0.07361 -0.15102 -0.10746 -0.26873 -0.10885 -0.35939 C -0.11024 -0.45005 -0.10086 -0.51711 -0.04826 -0.57724 C 0.00434 -0.63737 0.12136 -0.69981 0.2066 -0.7197 C 0.29184 -0.73959 0.38316 -0.72294 0.46303 -0.69727 C 0.54289 -0.6716 0.64775 -0.58788 0.68559 -0.5659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6" grpId="2" animBg="1"/>
      <p:bldP spid="6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938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195736" y="620688"/>
            <a:ext cx="4752528" cy="122413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5400" u="none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Ребусы</a:t>
            </a:r>
            <a:endParaRPr lang="ru-RU" sz="5400" u="none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2"/>
          <p:cNvGrpSpPr>
            <a:grpSpLocks noGrp="1"/>
          </p:cNvGrpSpPr>
          <p:nvPr/>
        </p:nvGrpSpPr>
        <p:grpSpPr bwMode="auto">
          <a:xfrm>
            <a:off x="852486" y="149607"/>
            <a:ext cx="7718220" cy="1468733"/>
            <a:chOff x="653" y="296"/>
            <a:chExt cx="4727" cy="507"/>
          </a:xfrm>
        </p:grpSpPr>
        <p:pic>
          <p:nvPicPr>
            <p:cNvPr id="17409" name="Rectangl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296"/>
              <a:ext cx="4727" cy="507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653" y="300"/>
              <a:ext cx="4661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800" u="none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/>
                </a:rPr>
                <a:t>Разминка !</a:t>
              </a:r>
              <a:endParaRPr lang="ru-RU" sz="4800" u="none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/>
              </a:endParaRPr>
            </a:p>
          </p:txBody>
        </p:sp>
      </p:grpSp>
      <p:sp>
        <p:nvSpPr>
          <p:cNvPr id="3" name="AutoShape 4" descr="https://kartinkin.net/uploads/posts/2022-02/1645450548_25-kartinkin-net-p-zaryadka-kartinki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kartinkin.net/uploads/posts/2022-02/1645450548_25-kartinkin-net-p-zaryadka-kartinki-2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4893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753" y="836712"/>
            <a:ext cx="7458634" cy="27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3"/>
          <p:cNvSpPr>
            <a:spLocks noChangeArrowheads="1"/>
          </p:cNvSpPr>
          <p:nvPr/>
        </p:nvSpPr>
        <p:spPr bwMode="auto">
          <a:xfrm>
            <a:off x="2286000" y="4869160"/>
            <a:ext cx="3582144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u="none" dirty="0" smtClean="0">
                <a:solidFill>
                  <a:srgbClr val="000099"/>
                </a:solidFill>
              </a:rPr>
              <a:t>Клавиатура</a:t>
            </a:r>
            <a:endParaRPr lang="ru-RU" sz="3200" u="none" dirty="0">
              <a:solidFill>
                <a:srgbClr val="000099"/>
              </a:solidFill>
            </a:endParaRPr>
          </a:p>
        </p:txBody>
      </p:sp>
      <p:sp>
        <p:nvSpPr>
          <p:cNvPr id="11" name="Скругленный прямоугольник 3"/>
          <p:cNvSpPr>
            <a:spLocks noChangeArrowheads="1"/>
          </p:cNvSpPr>
          <p:nvPr/>
        </p:nvSpPr>
        <p:spPr bwMode="auto">
          <a:xfrm>
            <a:off x="2286000" y="4871356"/>
            <a:ext cx="3582144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u="none" dirty="0" smtClean="0">
                <a:solidFill>
                  <a:srgbClr val="000099"/>
                </a:solidFill>
              </a:rPr>
              <a:t>Клавиатура</a:t>
            </a:r>
            <a:endParaRPr lang="ru-RU" sz="3200" u="none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692695"/>
            <a:ext cx="7416824" cy="298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3"/>
          <p:cNvSpPr>
            <a:spLocks noChangeArrowheads="1"/>
          </p:cNvSpPr>
          <p:nvPr/>
        </p:nvSpPr>
        <p:spPr bwMode="auto">
          <a:xfrm>
            <a:off x="2286000" y="4871356"/>
            <a:ext cx="3582144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 smtClean="0">
                <a:solidFill>
                  <a:srgbClr val="000099"/>
                </a:solidFill>
              </a:rPr>
              <a:t>Монитор</a:t>
            </a:r>
            <a:endParaRPr lang="ru-RU" sz="3600" u="none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99" y="620688"/>
            <a:ext cx="6995991" cy="24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3"/>
          <p:cNvSpPr>
            <a:spLocks noChangeArrowheads="1"/>
          </p:cNvSpPr>
          <p:nvPr/>
        </p:nvSpPr>
        <p:spPr bwMode="auto">
          <a:xfrm>
            <a:off x="2555776" y="4145832"/>
            <a:ext cx="3582144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 smtClean="0">
                <a:solidFill>
                  <a:srgbClr val="000099"/>
                </a:solidFill>
              </a:rPr>
              <a:t>Процессор</a:t>
            </a:r>
            <a:endParaRPr lang="ru-RU" sz="3600" u="none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3"/>
          <p:cNvSpPr>
            <a:spLocks noChangeArrowheads="1"/>
          </p:cNvSpPr>
          <p:nvPr/>
        </p:nvSpPr>
        <p:spPr bwMode="auto">
          <a:xfrm>
            <a:off x="2555776" y="4145832"/>
            <a:ext cx="3582144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 smtClean="0">
                <a:solidFill>
                  <a:srgbClr val="000099"/>
                </a:solidFill>
              </a:rPr>
              <a:t>Графика</a:t>
            </a:r>
            <a:endParaRPr lang="ru-RU" sz="3600" u="none" dirty="0">
              <a:solidFill>
                <a:srgbClr val="00009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620688"/>
            <a:ext cx="6934109" cy="25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4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971600" y="5085184"/>
            <a:ext cx="7416824" cy="720725"/>
          </a:xfrm>
          <a:prstGeom prst="roundRect">
            <a:avLst>
              <a:gd name="adj" fmla="val 16667"/>
            </a:avLst>
          </a:prstGeom>
          <a:solidFill>
            <a:srgbClr val="FFB7B7"/>
          </a:solidFill>
          <a:ln w="25400" algn="ctr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Логика  программиста</a:t>
            </a:r>
            <a:endParaRPr lang="ru-RU" sz="36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1979712" y="18864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школьная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1979711" y="1150883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корпоративная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1957134" y="2204864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региональная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1957135" y="3139902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агентурная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1942979" y="4095476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локальная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1979712" y="522920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1979712" y="18864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печатная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1966973" y="112367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комбинированная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1979712" y="2058716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своевременная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1979712" y="2993754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материнская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1962364" y="3928792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заработная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1962363" y="5013176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ПЛАТА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1979712" y="18864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генетическая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1979711" y="112367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массовая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1983741" y="201562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1987225" y="306896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проверенная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1987225" y="4024631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ложная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1969004" y="5085184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1979712" y="18864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шахматный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1994738" y="112367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карманный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1994738" y="2058716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главный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1994737" y="314096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аналоговый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1994738" y="4221088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бортовой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2010670" y="5211650"/>
            <a:ext cx="4537075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" y="-99392"/>
            <a:ext cx="913329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411760" y="2204864"/>
            <a:ext cx="4752528" cy="216024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5400" u="none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Черный ящик</a:t>
            </a:r>
            <a:endParaRPr lang="ru-RU" sz="5400" u="none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Основное устройство ввода информации?</a:t>
            </a:r>
          </a:p>
        </p:txBody>
      </p:sp>
      <p:pic>
        <p:nvPicPr>
          <p:cNvPr id="18439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54" y="522920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411413" y="3141663"/>
            <a:ext cx="4176712" cy="719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4000" u="none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4000" u="none" dirty="0" smtClean="0">
                <a:solidFill>
                  <a:srgbClr val="FF0000"/>
                </a:solidFill>
                <a:latin typeface="Comic Sans MS" pitchFamily="66" charset="0"/>
              </a:rPr>
              <a:t>Клавиатура</a:t>
            </a:r>
            <a:endParaRPr lang="ru-RU" sz="40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4432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черном ящике?</a:t>
            </a:r>
            <a:endParaRPr lang="ru-RU" sz="3200" b="1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179512" y="1340768"/>
            <a:ext cx="8784976" cy="1189731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8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Благодаря этому телу можно доказать упругость газов</a:t>
            </a:r>
            <a:endParaRPr lang="ru-RU" sz="28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150295" y="2420888"/>
            <a:ext cx="8784976" cy="136815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движение представляет неплохой пример механического движения 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179512" y="3789786"/>
            <a:ext cx="8784976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тело друг некоторых спортсменов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179512" y="4653136"/>
            <a:ext cx="8755759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Имеет форму шара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179512" y="5661248"/>
            <a:ext cx="8755759" cy="9350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u="non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Из-за него плакала Таня</a:t>
            </a:r>
            <a:endParaRPr lang="ru-RU" sz="3200" b="1" u="non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5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80962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357688" y="500063"/>
            <a:ext cx="928687" cy="857250"/>
            <a:chOff x="1428728" y="5072074"/>
            <a:chExt cx="928694" cy="8572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41" name="TextBox 6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1500188" y="3786188"/>
            <a:ext cx="928687" cy="857250"/>
            <a:chOff x="1428728" y="5072074"/>
            <a:chExt cx="928694" cy="8572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39" name="TextBox 10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П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1714500" y="2786063"/>
            <a:ext cx="928688" cy="857250"/>
            <a:chOff x="1428728" y="5072074"/>
            <a:chExt cx="928694" cy="8572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37" name="TextBox 13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2714625" y="1214438"/>
            <a:ext cx="928688" cy="857250"/>
            <a:chOff x="1428728" y="5072074"/>
            <a:chExt cx="928694" cy="85725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35" name="TextBox 16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И</a:t>
              </a: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571875" y="928688"/>
            <a:ext cx="928688" cy="857250"/>
            <a:chOff x="1428728" y="5072074"/>
            <a:chExt cx="928694" cy="85725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33" name="TextBox 19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Б</a:t>
              </a: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643063" y="4786313"/>
            <a:ext cx="928687" cy="857250"/>
            <a:chOff x="1428728" y="5072074"/>
            <a:chExt cx="928694" cy="8572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31" name="TextBox 22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С</a:t>
              </a:r>
            </a:p>
          </p:txBody>
        </p:sp>
      </p:grpSp>
      <p:grpSp>
        <p:nvGrpSpPr>
          <p:cNvPr id="9" name="Группа 23"/>
          <p:cNvGrpSpPr>
            <a:grpSpLocks/>
          </p:cNvGrpSpPr>
          <p:nvPr/>
        </p:nvGrpSpPr>
        <p:grpSpPr bwMode="auto">
          <a:xfrm>
            <a:off x="2071688" y="2000250"/>
            <a:ext cx="928687" cy="857250"/>
            <a:chOff x="1428728" y="5072074"/>
            <a:chExt cx="928694" cy="8572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28728" y="5072074"/>
              <a:ext cx="928694" cy="8572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29" name="TextBox 25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С</a:t>
              </a:r>
            </a:p>
          </p:txBody>
        </p:sp>
      </p:grpSp>
      <p:grpSp>
        <p:nvGrpSpPr>
          <p:cNvPr id="11" name="Группа 26"/>
          <p:cNvGrpSpPr>
            <a:grpSpLocks/>
          </p:cNvGrpSpPr>
          <p:nvPr/>
        </p:nvGrpSpPr>
        <p:grpSpPr bwMode="auto">
          <a:xfrm>
            <a:off x="5715000" y="1214438"/>
            <a:ext cx="919163" cy="830262"/>
            <a:chOff x="1428728" y="5072074"/>
            <a:chExt cx="928694" cy="98407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428728" y="5072074"/>
              <a:ext cx="928694" cy="8580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27" name="TextBox 28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9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З</a:t>
              </a:r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6357938" y="1500188"/>
            <a:ext cx="919162" cy="830262"/>
            <a:chOff x="1428728" y="5072074"/>
            <a:chExt cx="928694" cy="98407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428728" y="5072074"/>
              <a:ext cx="928694" cy="8580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25" name="TextBox 31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9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grpSp>
        <p:nvGrpSpPr>
          <p:cNvPr id="14" name="Группа 32"/>
          <p:cNvGrpSpPr>
            <a:grpSpLocks/>
          </p:cNvGrpSpPr>
          <p:nvPr/>
        </p:nvGrpSpPr>
        <p:grpSpPr bwMode="auto">
          <a:xfrm>
            <a:off x="7143750" y="2714625"/>
            <a:ext cx="704850" cy="714375"/>
            <a:chOff x="1514191" y="5072074"/>
            <a:chExt cx="843231" cy="112264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514191" y="5072074"/>
              <a:ext cx="843231" cy="11226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23" name="TextBox 34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642942" cy="9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И</a:t>
              </a:r>
            </a:p>
          </p:txBody>
        </p:sp>
      </p:grpSp>
      <p:grpSp>
        <p:nvGrpSpPr>
          <p:cNvPr id="15" name="Группа 35"/>
          <p:cNvGrpSpPr>
            <a:grpSpLocks/>
          </p:cNvGrpSpPr>
          <p:nvPr/>
        </p:nvGrpSpPr>
        <p:grpSpPr bwMode="auto">
          <a:xfrm>
            <a:off x="7286625" y="3500438"/>
            <a:ext cx="704850" cy="830262"/>
            <a:chOff x="1514191" y="5072074"/>
            <a:chExt cx="843231" cy="130590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514191" y="5072074"/>
              <a:ext cx="843231" cy="11236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21" name="TextBox 37"/>
            <p:cNvSpPr txBox="1">
              <a:spLocks noChangeArrowheads="1"/>
            </p:cNvSpPr>
            <p:nvPr/>
          </p:nvSpPr>
          <p:spPr bwMode="auto">
            <a:xfrm>
              <a:off x="1571603" y="5072074"/>
              <a:ext cx="642942" cy="130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Г</a:t>
              </a:r>
            </a:p>
          </p:txBody>
        </p:sp>
      </p:grpSp>
      <p:grpSp>
        <p:nvGrpSpPr>
          <p:cNvPr id="17" name="Группа 38"/>
          <p:cNvGrpSpPr>
            <a:grpSpLocks/>
          </p:cNvGrpSpPr>
          <p:nvPr/>
        </p:nvGrpSpPr>
        <p:grpSpPr bwMode="auto">
          <a:xfrm>
            <a:off x="7072313" y="4286250"/>
            <a:ext cx="704850" cy="830263"/>
            <a:chOff x="1514191" y="5072074"/>
            <a:chExt cx="843231" cy="130590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514191" y="5072074"/>
              <a:ext cx="843231" cy="11236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19" name="TextBox 40"/>
            <p:cNvSpPr txBox="1">
              <a:spLocks noChangeArrowheads="1"/>
            </p:cNvSpPr>
            <p:nvPr/>
          </p:nvSpPr>
          <p:spPr bwMode="auto">
            <a:xfrm>
              <a:off x="1571603" y="5072074"/>
              <a:ext cx="642942" cy="130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</p:grpSp>
      <p:grpSp>
        <p:nvGrpSpPr>
          <p:cNvPr id="18" name="Группа 41"/>
          <p:cNvGrpSpPr>
            <a:grpSpLocks/>
          </p:cNvGrpSpPr>
          <p:nvPr/>
        </p:nvGrpSpPr>
        <p:grpSpPr bwMode="auto">
          <a:xfrm>
            <a:off x="6286500" y="4929188"/>
            <a:ext cx="704850" cy="830262"/>
            <a:chOff x="1514191" y="5072074"/>
            <a:chExt cx="843231" cy="130590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514191" y="5072074"/>
              <a:ext cx="843231" cy="11236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1217" name="TextBox 43"/>
            <p:cNvSpPr txBox="1">
              <a:spLocks noChangeArrowheads="1"/>
            </p:cNvSpPr>
            <p:nvPr/>
          </p:nvSpPr>
          <p:spPr bwMode="auto">
            <a:xfrm>
              <a:off x="1571603" y="5072074"/>
              <a:ext cx="642942" cy="130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4800" b="1">
                  <a:solidFill>
                    <a:srgbClr val="C00000"/>
                  </a:solidFill>
                  <a:latin typeface="Comic Sans MS" pitchFamily="66" charset="0"/>
                </a:rPr>
                <a:t>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91680" y="848156"/>
            <a:ext cx="49569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байт в</a:t>
            </a:r>
          </a:p>
          <a:p>
            <a:pPr eaLnBrk="0" hangingPunct="0"/>
            <a:r>
              <a:rPr lang="ru-RU" sz="4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одном килобайте </a:t>
            </a:r>
            <a:r>
              <a:rPr lang="ru-RU" sz="4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9460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5856" y="292494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endParaRPr lang="ru-RU" sz="40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357438" y="2357438"/>
            <a:ext cx="4783137" cy="3190875"/>
            <a:chOff x="1857356" y="2357430"/>
            <a:chExt cx="4783921" cy="3190875"/>
          </a:xfrm>
        </p:grpSpPr>
        <p:pic>
          <p:nvPicPr>
            <p:cNvPr id="20484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357430"/>
              <a:ext cx="4783921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Прямоугольник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511" y="2621272"/>
              <a:ext cx="5298292" cy="196900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 bwMode="auto">
          <a:xfrm>
            <a:off x="611188" y="692150"/>
            <a:ext cx="8137525" cy="1081088"/>
          </a:xfrm>
          <a:prstGeom prst="rect">
            <a:avLst/>
          </a:prstGeom>
          <a:solidFill>
            <a:srgbClr val="000099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u="none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называют одну из самых древних наук, в переводе означающую “землемерие”.</a:t>
            </a:r>
            <a:endParaRPr lang="ru-RU" sz="2800" u="none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54" y="5373216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0608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9750" y="908050"/>
            <a:ext cx="8137525" cy="1081088"/>
          </a:xfrm>
          <a:prstGeom prst="rect">
            <a:avLst/>
          </a:prstGeom>
          <a:solidFill>
            <a:srgbClr val="000099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u="none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называется раздел геометрии, который изучает фигуры на плоскости?</a:t>
            </a:r>
          </a:p>
          <a:p>
            <a:pPr algn="ctr" eaLnBrk="0" hangingPunct="0">
              <a:defRPr/>
            </a:pPr>
            <a:endParaRPr lang="ru-RU" sz="2800" u="none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>
            <a:off x="2051050" y="2997200"/>
            <a:ext cx="2233613" cy="1511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408808">
            <a:off x="2759075" y="4211638"/>
            <a:ext cx="2735263" cy="1223962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9" name="Параллелограмм 8"/>
          <p:cNvSpPr>
            <a:spLocks noChangeArrowheads="1"/>
          </p:cNvSpPr>
          <p:nvPr/>
        </p:nvSpPr>
        <p:spPr bwMode="auto">
          <a:xfrm rot="1217246">
            <a:off x="4043363" y="2762250"/>
            <a:ext cx="2592387" cy="1152525"/>
          </a:xfrm>
          <a:prstGeom prst="parallelogram">
            <a:avLst>
              <a:gd name="adj" fmla="val 24992"/>
            </a:avLst>
          </a:prstGeom>
          <a:solidFill>
            <a:srgbClr val="FF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5148263" y="4005263"/>
            <a:ext cx="1655762" cy="16557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908175" y="5805264"/>
            <a:ext cx="5146675" cy="692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>
                <a:solidFill>
                  <a:srgbClr val="FF0000"/>
                </a:solidFill>
                <a:latin typeface="Comic Sans MS" pitchFamily="66" charset="0"/>
              </a:rPr>
              <a:t>Планиметрия</a:t>
            </a:r>
          </a:p>
        </p:txBody>
      </p:sp>
      <p:pic>
        <p:nvPicPr>
          <p:cNvPr id="21512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13360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11188" y="981075"/>
            <a:ext cx="8137525" cy="1081088"/>
          </a:xfrm>
          <a:prstGeom prst="rect">
            <a:avLst/>
          </a:prstGeom>
          <a:solidFill>
            <a:srgbClr val="000099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u="none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называется утверждение, которое принимается без доказательств?</a:t>
            </a:r>
          </a:p>
          <a:p>
            <a:pPr algn="ctr" eaLnBrk="0" hangingPunct="0">
              <a:defRPr/>
            </a:pPr>
            <a:endParaRPr lang="ru-RU" sz="2800" u="none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411413" y="3141663"/>
            <a:ext cx="4176712" cy="719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4000" u="none" dirty="0">
                <a:solidFill>
                  <a:srgbClr val="FF0000"/>
                </a:solidFill>
                <a:latin typeface="Comic Sans MS" pitchFamily="66" charset="0"/>
              </a:rPr>
              <a:t>    АКСИОМА</a:t>
            </a:r>
          </a:p>
        </p:txBody>
      </p:sp>
      <p:pic>
        <p:nvPicPr>
          <p:cNvPr id="22533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05038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8313" y="981075"/>
            <a:ext cx="8137525" cy="1081088"/>
          </a:xfrm>
          <a:prstGeom prst="rect">
            <a:avLst/>
          </a:prstGeom>
          <a:solidFill>
            <a:srgbClr val="000099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u="none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Огнестрельное название жесткого диска?</a:t>
            </a:r>
            <a:endParaRPr lang="ru-RU" sz="32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u="none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 rot="-777078">
            <a:off x="1111250" y="3201988"/>
            <a:ext cx="6408738" cy="692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u="none" dirty="0" smtClean="0">
                <a:solidFill>
                  <a:srgbClr val="FF0000"/>
                </a:solidFill>
                <a:latin typeface="Comic Sans MS" pitchFamily="66" charset="0"/>
              </a:rPr>
              <a:t>Винчестер</a:t>
            </a:r>
            <a:endParaRPr lang="ru-RU" sz="36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7" name="Picture 13" descr="C:\USERS\LENA\школа\математика\Неделя математики\Игра - повторение 8 класс\Анимационные картинки для презентаций на тему Школа\776937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31726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4897</TotalTime>
  <Words>387</Words>
  <Application>Microsoft Office PowerPoint</Application>
  <PresentationFormat>Экран (4:3)</PresentationFormat>
  <Paragraphs>118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7. Взаимодействие пользователя и компьютера.  </vt:lpstr>
      <vt:lpstr>Презентация PowerPoint</vt:lpstr>
      <vt:lpstr>  10.Именованная область данных на носителе информации.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Чему равно произведение всех цифр? </vt:lpstr>
      <vt:lpstr>Презентация PowerPoint</vt:lpstr>
      <vt:lpstr>3. Арбуз весит 6 кг и поларбуза. Сколько весит арбуз ?</vt:lpstr>
      <vt:lpstr>Презентация PowerPoint</vt:lpstr>
      <vt:lpstr>5. Найти градусную меру смежных углов, если они относятся как 1:2</vt:lpstr>
      <vt:lpstr>6. Во сколько раз лестница на шестой этаж длиннее лестницы на третий этаж?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</dc:creator>
  <cp:lastModifiedBy>Завуч_ИКТ</cp:lastModifiedBy>
  <cp:revision>161</cp:revision>
  <dcterms:created xsi:type="dcterms:W3CDTF">2006-01-09T10:58:18Z</dcterms:created>
  <dcterms:modified xsi:type="dcterms:W3CDTF">2023-06-19T10:37:44Z</dcterms:modified>
</cp:coreProperties>
</file>