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1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47" r:id="rId2"/>
    <p:sldId id="348" r:id="rId3"/>
    <p:sldId id="349" r:id="rId4"/>
    <p:sldId id="361" r:id="rId5"/>
    <p:sldId id="350" r:id="rId6"/>
    <p:sldId id="334" r:id="rId7"/>
    <p:sldId id="327" r:id="rId8"/>
    <p:sldId id="335" r:id="rId9"/>
    <p:sldId id="363" r:id="rId10"/>
    <p:sldId id="362" r:id="rId11"/>
    <p:sldId id="352" r:id="rId12"/>
    <p:sldId id="353" r:id="rId13"/>
    <p:sldId id="354" r:id="rId14"/>
    <p:sldId id="358" r:id="rId15"/>
    <p:sldId id="356" r:id="rId16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516" y="6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991DE6-57B2-4CA6-AA34-11BABE3CEB44}" type="datetimeFigureOut">
              <a:rPr lang="ru-RU" smtClean="0"/>
              <a:pPr/>
              <a:t>09.07.2020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02F0DF-5C21-4B66-B0C3-8E968C2DCE2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361593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8853FB-1D49-4023-AA50-AB7D96473171}" type="datetimeFigureOut">
              <a:rPr lang="ru-RU" smtClean="0"/>
              <a:pPr/>
              <a:t>09.07.2020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400"/>
            <a:ext cx="5486400" cy="44767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285E81-2ACB-45A7-867E-0A38F893322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83617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C7774-DC12-464D-BF8C-C4BFC7BEB2DA}" type="datetime1">
              <a:rPr lang="ru-RU" smtClean="0"/>
              <a:pPr/>
              <a:t>09.07.2020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15DF3-F405-4F80-9482-084968063D4F}" type="datetime1">
              <a:rPr lang="ru-RU" smtClean="0"/>
              <a:pPr/>
              <a:t>09.07.2020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A93FB-4DBF-4AD8-B3E2-DFF8F1A6FFBC}" type="datetime1">
              <a:rPr lang="ru-RU" smtClean="0"/>
              <a:pPr/>
              <a:t>09.07.2020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84887-BF78-4255-A1A7-58A172713795}" type="datetime1">
              <a:rPr lang="ru-RU" smtClean="0"/>
              <a:pPr/>
              <a:t>09.07.2020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B33AB-E6DD-4B7E-99F5-F0CC1805B1BB}" type="datetime1">
              <a:rPr lang="ru-RU" smtClean="0"/>
              <a:pPr/>
              <a:t>09.07.2020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C2B53-F8E0-41B4-85B7-6147702FF710}" type="datetime1">
              <a:rPr lang="ru-RU" smtClean="0"/>
              <a:pPr/>
              <a:t>09.07.2020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815B1-0186-458D-AF6F-F9380983FBE8}" type="datetime1">
              <a:rPr lang="ru-RU" smtClean="0"/>
              <a:pPr/>
              <a:t>09.07.2020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599FF-DCD3-4168-835B-7D668A2C5E50}" type="datetime1">
              <a:rPr lang="ru-RU" smtClean="0"/>
              <a:pPr/>
              <a:t>09.07.2020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8D75E-D0EB-4C6B-B710-99F3E65602F8}" type="datetime1">
              <a:rPr lang="ru-RU" smtClean="0"/>
              <a:pPr/>
              <a:t>09.07.2020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03642-AFAE-4B74-9F00-235054260BF5}" type="datetime1">
              <a:rPr lang="ru-RU" smtClean="0"/>
              <a:pPr/>
              <a:t>09.07.2020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29418-D1FE-45A2-8F8E-6DEC71B3DC92}" type="datetime1">
              <a:rPr lang="ru-RU" smtClean="0"/>
              <a:pPr/>
              <a:t>09.07.2020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878F94-08F6-4FCB-BCF4-00522021661A}" type="datetime1">
              <a:rPr lang="ru-RU" smtClean="0"/>
              <a:pPr/>
              <a:t>09.07.2020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gosuslugi.ru/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gosuslugi.ru/315492/2/form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059832" y="3861048"/>
            <a:ext cx="46805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Arial Narrow" panose="020B0606020202030204" pitchFamily="34" charset="0"/>
              </a:rPr>
              <a:t>Инструкция по заполнению заявления </a:t>
            </a:r>
          </a:p>
        </p:txBody>
      </p:sp>
      <p:pic>
        <p:nvPicPr>
          <p:cNvPr id="7" name="Picture 2" descr="C:\Users\evstigneeva\Desktop\картинки\-letterhead-backgrounds-blue-business-technology-ppt-backgrounds-30.jpe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99392"/>
            <a:ext cx="9144000" cy="695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00580" y="-67309"/>
            <a:ext cx="2307719" cy="71330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9" name="Picture 2" descr="Лейбл АСИОУ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43808" y="30872"/>
            <a:ext cx="720081" cy="52253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35897" y="100449"/>
            <a:ext cx="1440160" cy="37779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4085"/>
          <a:stretch/>
        </p:blipFill>
        <p:spPr bwMode="auto">
          <a:xfrm>
            <a:off x="1331640" y="1396680"/>
            <a:ext cx="6837575" cy="2560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Скругленный прямоугольник 11"/>
          <p:cNvSpPr/>
          <p:nvPr/>
        </p:nvSpPr>
        <p:spPr>
          <a:xfrm>
            <a:off x="2267743" y="3956745"/>
            <a:ext cx="5901471" cy="1348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Инструкция по заполнению заявления </a:t>
            </a:r>
            <a:endParaRPr lang="ru-RU" sz="160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80943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163488"/>
            <a:ext cx="5976664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pic>
        <p:nvPicPr>
          <p:cNvPr id="5" name="Picture 2" descr="C:\Users\evstigneeva\Desktop\картинки\-backgrounds-powerpoint-backgrounds-for-free-powerpoint-templates-22.jpe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-32"/>
          <a:stretch/>
        </p:blipFill>
        <p:spPr bwMode="auto">
          <a:xfrm>
            <a:off x="0" y="0"/>
            <a:ext cx="9144000" cy="6884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908720"/>
            <a:ext cx="7920880" cy="3600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Внимание! </a:t>
            </a:r>
          </a:p>
          <a:p>
            <a:pPr algn="just"/>
            <a:r>
              <a:rPr lang="ru-RU" sz="32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Заявление подает родитель (законный представитель), которое заполняется обычным порядком с внесением информации о ребенке.</a:t>
            </a:r>
          </a:p>
          <a:p>
            <a:pPr algn="just"/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33579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evstigneeva\Desktop\картинки\-backgrounds-powerpoint-backgrounds-for-free-powerpoint-templates-22.jpe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-32"/>
          <a:stretch/>
        </p:blipFill>
        <p:spPr bwMode="auto">
          <a:xfrm>
            <a:off x="0" y="0"/>
            <a:ext cx="9144000" cy="6884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403648" y="163488"/>
            <a:ext cx="5976664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11</a:t>
            </a:fld>
            <a:endParaRPr lang="ru-RU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0700" y="261938"/>
            <a:ext cx="5562600" cy="63341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494875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evstigneeva\Desktop\картинки\-backgrounds-powerpoint-backgrounds-for-free-powerpoint-templates-22.jpe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-32"/>
          <a:stretch/>
        </p:blipFill>
        <p:spPr bwMode="auto">
          <a:xfrm>
            <a:off x="0" y="0"/>
            <a:ext cx="9144000" cy="6884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403648" y="163488"/>
            <a:ext cx="5976664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12</a:t>
            </a:fld>
            <a:endParaRPr lang="ru-RU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68935" y="299961"/>
            <a:ext cx="5976664" cy="628462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494875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evstigneeva\Desktop\картинки\-backgrounds-powerpoint-backgrounds-for-free-powerpoint-templates-22.jpe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-32"/>
          <a:stretch/>
        </p:blipFill>
        <p:spPr bwMode="auto">
          <a:xfrm>
            <a:off x="0" y="0"/>
            <a:ext cx="9144000" cy="6884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403648" y="163488"/>
            <a:ext cx="5976664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13</a:t>
            </a:fld>
            <a:endParaRPr lang="ru-RU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63488"/>
            <a:ext cx="5688632" cy="657935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" name="Группа 8"/>
          <p:cNvGrpSpPr/>
          <p:nvPr/>
        </p:nvGrpSpPr>
        <p:grpSpPr>
          <a:xfrm>
            <a:off x="1259632" y="548680"/>
            <a:ext cx="7655642" cy="3968905"/>
            <a:chOff x="1979712" y="4365104"/>
            <a:chExt cx="6821373" cy="792088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1979712" y="4365104"/>
              <a:ext cx="5004556" cy="792088"/>
            </a:xfrm>
            <a:prstGeom prst="roundRect">
              <a:avLst/>
            </a:prstGeom>
            <a:noFill/>
            <a:ln w="4762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7112590" y="4466053"/>
              <a:ext cx="1688495" cy="57606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dirty="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сюда прикрепляется сканы документов</a:t>
              </a:r>
            </a:p>
            <a:p>
              <a:pPr algn="ctr"/>
              <a:r>
                <a:rPr lang="ru-RU" sz="1600" dirty="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(перечень документов </a:t>
              </a:r>
            </a:p>
            <a:p>
              <a:pPr algn="ctr"/>
              <a:r>
                <a:rPr lang="ru-RU" sz="1600" dirty="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см. след. страницу)</a:t>
              </a:r>
              <a:endPara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cxnSp>
        <p:nvCxnSpPr>
          <p:cNvPr id="8" name="Прямая со стрелкой 7"/>
          <p:cNvCxnSpPr/>
          <p:nvPr/>
        </p:nvCxnSpPr>
        <p:spPr>
          <a:xfrm flipH="1">
            <a:off x="6084168" y="2636912"/>
            <a:ext cx="129614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494875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evstigneeva\Desktop\картинки\-backgrounds-powerpoint-backgrounds-for-free-powerpoint-templates-22.jpe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-32"/>
          <a:stretch/>
        </p:blipFill>
        <p:spPr bwMode="auto">
          <a:xfrm>
            <a:off x="0" y="0"/>
            <a:ext cx="9144000" cy="6884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403648" y="163488"/>
            <a:ext cx="5976664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14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503548" y="12805"/>
            <a:ext cx="8183252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solidFill>
                  <a:srgbClr val="002060"/>
                </a:solidFill>
                <a:latin typeface="Arial Narrow" panose="020B0606020202030204" pitchFamily="34" charset="0"/>
              </a:rPr>
              <a:t>К </a:t>
            </a:r>
            <a:r>
              <a:rPr lang="ru-RU" sz="32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заявлению прилагаются следующие</a:t>
            </a:r>
            <a:r>
              <a:rPr lang="ru-RU" sz="3200" dirty="0" smtClean="0">
                <a:latin typeface="Arial Narrow" panose="020B0606020202030204" pitchFamily="34" charset="0"/>
              </a:rPr>
              <a:t> </a:t>
            </a:r>
          </a:p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скан-копии документов</a:t>
            </a:r>
            <a:r>
              <a:rPr lang="ru-RU" sz="3200" dirty="0" smtClean="0">
                <a:latin typeface="Arial Narrow" panose="020B0606020202030204" pitchFamily="34" charset="0"/>
              </a:rPr>
              <a:t>:</a:t>
            </a:r>
          </a:p>
          <a:p>
            <a:endParaRPr lang="ru-RU" dirty="0" smtClean="0">
              <a:latin typeface="Arial Narrow" panose="020B0606020202030204" pitchFamily="34" charset="0"/>
            </a:endParaRPr>
          </a:p>
          <a:p>
            <a:pPr algn="just"/>
            <a:r>
              <a:rPr lang="ru-RU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-    Скан заявления на индивидуальный отбор (на каждый профиль – свое заявление) 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Скан документа, удостоверяющий личность </a:t>
            </a:r>
            <a:r>
              <a:rPr lang="ru-RU" dirty="0">
                <a:solidFill>
                  <a:srgbClr val="002060"/>
                </a:solidFill>
                <a:latin typeface="Arial Narrow" panose="020B0606020202030204" pitchFamily="34" charset="0"/>
              </a:rPr>
              <a:t>ребенка</a:t>
            </a:r>
          </a:p>
          <a:p>
            <a:pPr marL="285750" indent="-285750" algn="just">
              <a:buFontTx/>
              <a:buChar char="-"/>
            </a:pPr>
            <a:r>
              <a:rPr lang="ru-RU" dirty="0">
                <a:solidFill>
                  <a:srgbClr val="002060"/>
                </a:solidFill>
                <a:latin typeface="Arial Narrow" panose="020B0606020202030204" pitchFamily="34" charset="0"/>
              </a:rPr>
              <a:t>Скан аттестата об основном общем образовании с </a:t>
            </a:r>
            <a:r>
              <a:rPr lang="ru-RU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приложением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Сканы документов</a:t>
            </a:r>
            <a:r>
              <a:rPr lang="ru-RU" dirty="0">
                <a:solidFill>
                  <a:srgbClr val="002060"/>
                </a:solidFill>
                <a:latin typeface="Arial Narrow" panose="020B0606020202030204" pitchFamily="34" charset="0"/>
              </a:rPr>
              <a:t>, подтверждающих наличие </a:t>
            </a:r>
            <a:r>
              <a:rPr lang="ru-RU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преимущественного права </a:t>
            </a:r>
            <a:r>
              <a:rPr lang="ru-RU" dirty="0">
                <a:solidFill>
                  <a:srgbClr val="002060"/>
                </a:solidFill>
                <a:latin typeface="Arial Narrow" panose="020B0606020202030204" pitchFamily="34" charset="0"/>
              </a:rPr>
              <a:t>приема (перевода) в образовательную организацию в класс (группу</a:t>
            </a:r>
            <a:r>
              <a:rPr lang="ru-RU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) с </a:t>
            </a:r>
            <a:r>
              <a:rPr lang="ru-RU" dirty="0">
                <a:solidFill>
                  <a:srgbClr val="002060"/>
                </a:solidFill>
                <a:latin typeface="Arial Narrow" panose="020B0606020202030204" pitchFamily="34" charset="0"/>
              </a:rPr>
              <a:t>углубленным изучением отдельных учебных предметов при </a:t>
            </a:r>
            <a:r>
              <a:rPr lang="ru-RU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равном количестве </a:t>
            </a:r>
            <a:r>
              <a:rPr lang="ru-RU" dirty="0">
                <a:solidFill>
                  <a:srgbClr val="002060"/>
                </a:solidFill>
                <a:latin typeface="Arial Narrow" panose="020B0606020202030204" pitchFamily="34" charset="0"/>
              </a:rPr>
              <a:t>баллов в рейтинге участников </a:t>
            </a:r>
            <a:r>
              <a:rPr lang="ru-RU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индивидуального отбора</a:t>
            </a:r>
            <a:r>
              <a:rPr lang="ru-RU" dirty="0">
                <a:solidFill>
                  <a:srgbClr val="002060"/>
                </a:solidFill>
                <a:latin typeface="Arial Narrow" panose="020B0606020202030204" pitchFamily="34" charset="0"/>
              </a:rPr>
              <a:t> </a:t>
            </a:r>
            <a:r>
              <a:rPr lang="ru-RU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(при </a:t>
            </a:r>
            <a:r>
              <a:rPr lang="ru-RU" dirty="0">
                <a:solidFill>
                  <a:srgbClr val="002060"/>
                </a:solidFill>
                <a:latin typeface="Arial Narrow" panose="020B0606020202030204" pitchFamily="34" charset="0"/>
              </a:rPr>
              <a:t>наличии);</a:t>
            </a:r>
          </a:p>
          <a:p>
            <a:pPr algn="just"/>
            <a:r>
              <a:rPr lang="ru-RU" dirty="0">
                <a:solidFill>
                  <a:srgbClr val="002060"/>
                </a:solidFill>
                <a:latin typeface="Arial Narrow" panose="020B0606020202030204" pitchFamily="34" charset="0"/>
              </a:rPr>
              <a:t>- </a:t>
            </a:r>
            <a:r>
              <a:rPr lang="ru-RU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Сканы документов</a:t>
            </a:r>
            <a:r>
              <a:rPr lang="ru-RU" dirty="0">
                <a:solidFill>
                  <a:srgbClr val="002060"/>
                </a:solidFill>
                <a:latin typeface="Arial Narrow" panose="020B0606020202030204" pitchFamily="34" charset="0"/>
              </a:rPr>
              <a:t>, подтверждающих наличие права </a:t>
            </a:r>
            <a:r>
              <a:rPr lang="ru-RU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приема (</a:t>
            </a:r>
            <a:r>
              <a:rPr lang="ru-RU" dirty="0">
                <a:solidFill>
                  <a:srgbClr val="002060"/>
                </a:solidFill>
                <a:latin typeface="Arial Narrow" panose="020B0606020202030204" pitchFamily="34" charset="0"/>
              </a:rPr>
              <a:t>перевода) в образовательную организацию вне зависимости от </a:t>
            </a:r>
            <a:r>
              <a:rPr lang="ru-RU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количества баллов </a:t>
            </a:r>
            <a:r>
              <a:rPr lang="ru-RU" dirty="0">
                <a:solidFill>
                  <a:srgbClr val="002060"/>
                </a:solidFill>
                <a:latin typeface="Arial Narrow" panose="020B0606020202030204" pitchFamily="34" charset="0"/>
              </a:rPr>
              <a:t>(при наличии</a:t>
            </a:r>
            <a:r>
              <a:rPr lang="ru-RU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).</a:t>
            </a:r>
          </a:p>
          <a:p>
            <a:endParaRPr lang="ru-RU" dirty="0">
              <a:latin typeface="Arial Narrow" panose="020B0606020202030204" pitchFamily="34" charset="0"/>
            </a:endParaRPr>
          </a:p>
          <a:p>
            <a:endParaRPr lang="ru-RU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03548" y="4852046"/>
            <a:ext cx="840180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002060"/>
                </a:solidFill>
                <a:latin typeface="Arial Narrow" panose="020B0606020202030204" pitchFamily="34" charset="0"/>
              </a:rPr>
              <a:t>Если при подаче заявления Вами не были  прикреплены сканы всех </a:t>
            </a:r>
            <a:r>
              <a:rPr lang="ru-RU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документов, </a:t>
            </a:r>
            <a:r>
              <a:rPr lang="ru-RU" b="1" dirty="0">
                <a:solidFill>
                  <a:srgbClr val="002060"/>
                </a:solidFill>
                <a:latin typeface="Arial Narrow" panose="020B0606020202030204" pitchFamily="34" charset="0"/>
              </a:rPr>
              <a:t>школа напишет </a:t>
            </a:r>
            <a:r>
              <a:rPr lang="ru-RU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сообщение об отказе зачисления.</a:t>
            </a:r>
            <a:endParaRPr lang="ru-RU" b="1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algn="just"/>
            <a:r>
              <a:rPr lang="ru-RU" b="1" dirty="0">
                <a:solidFill>
                  <a:srgbClr val="002060"/>
                </a:solidFill>
                <a:latin typeface="Arial Narrow" panose="020B0606020202030204" pitchFamily="34" charset="0"/>
              </a:rPr>
              <a:t>Вам необходимо подать заявление еще раз с прикрепленными сканами.</a:t>
            </a:r>
            <a:endParaRPr lang="ru-RU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843808" y="4205715"/>
            <a:ext cx="30963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! ! ! ВАЖНО ! ! !</a:t>
            </a:r>
            <a:endParaRPr lang="ru-RU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94875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evstigneeva\Desktop\картинки\-backgrounds-powerpoint-backgrounds-for-free-powerpoint-templates-22.jpe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-32"/>
          <a:stretch/>
        </p:blipFill>
        <p:spPr bwMode="auto">
          <a:xfrm>
            <a:off x="0" y="0"/>
            <a:ext cx="9144000" cy="6884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403648" y="163488"/>
            <a:ext cx="5976664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15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1305342"/>
            <a:ext cx="784887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rgbClr val="002060"/>
                </a:solidFill>
                <a:latin typeface="Arial Narrow" panose="020B0606020202030204" pitchFamily="34" charset="0"/>
              </a:rPr>
              <a:t>После нажатия на кнопку «Подать заявление» заявление будет принято порталом ЕПГУ и передано в </a:t>
            </a:r>
            <a:r>
              <a:rPr lang="ru-RU" b="1" dirty="0">
                <a:solidFill>
                  <a:srgbClr val="C00000"/>
                </a:solidFill>
                <a:latin typeface="Arial Narrow" panose="020B0606020202030204" pitchFamily="34" charset="0"/>
              </a:rPr>
              <a:t>ведомственную систему </a:t>
            </a:r>
            <a:r>
              <a:rPr lang="ru-RU" dirty="0">
                <a:solidFill>
                  <a:srgbClr val="002060"/>
                </a:solidFill>
                <a:latin typeface="Arial Narrow" panose="020B0606020202030204" pitchFamily="34" charset="0"/>
              </a:rPr>
              <a:t>Ярославской области. </a:t>
            </a:r>
            <a:endParaRPr lang="ru-RU" dirty="0" smtClean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algn="just"/>
            <a:r>
              <a:rPr lang="ru-RU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Датой </a:t>
            </a:r>
            <a:r>
              <a:rPr lang="ru-RU" dirty="0">
                <a:solidFill>
                  <a:srgbClr val="002060"/>
                </a:solidFill>
                <a:latin typeface="Arial Narrow" panose="020B0606020202030204" pitchFamily="34" charset="0"/>
              </a:rPr>
              <a:t>и временем подачи заявления считается дата и время подачи на ЕПГУ (нажатия кнопки «Подать заявление») и соответствует статусу заявления «Заявление в очереди на отправку».</a:t>
            </a:r>
          </a:p>
          <a:p>
            <a:pPr algn="just"/>
            <a:r>
              <a:rPr lang="ru-RU" dirty="0">
                <a:solidFill>
                  <a:srgbClr val="002060"/>
                </a:solidFill>
                <a:latin typeface="Arial Narrow" panose="020B0606020202030204" pitchFamily="34" charset="0"/>
              </a:rPr>
              <a:t>Посмотреть поданные заявления можно в личном кабинете в разделе «Уведомления» </a:t>
            </a:r>
          </a:p>
          <a:p>
            <a:pPr algn="just"/>
            <a:r>
              <a:rPr lang="ru-RU" dirty="0">
                <a:solidFill>
                  <a:srgbClr val="002060"/>
                </a:solidFill>
                <a:latin typeface="Arial Narrow" panose="020B0606020202030204" pitchFamily="34" charset="0"/>
              </a:rPr>
              <a:t>Если перейти по конкретному заявлению – можно посмотреть историю рассмотрения заявления</a:t>
            </a:r>
            <a:r>
              <a:rPr lang="ru-RU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.</a:t>
            </a:r>
          </a:p>
          <a:p>
            <a:pPr algn="just"/>
            <a:endParaRPr lang="ru-RU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r>
              <a:rPr lang="ru-RU" dirty="0">
                <a:solidFill>
                  <a:srgbClr val="002060"/>
                </a:solidFill>
                <a:latin typeface="Arial Narrow" panose="020B060602020203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xmlns="" val="1494875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evstigneeva\Desktop\картинки\-backgrounds-powerpoint-backgrounds-for-free-powerpoint-templates-22.jpe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-32"/>
          <a:stretch/>
        </p:blipFill>
        <p:spPr bwMode="auto">
          <a:xfrm>
            <a:off x="0" y="0"/>
            <a:ext cx="9144000" cy="6884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403648" y="163488"/>
            <a:ext cx="5976664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476672"/>
            <a:ext cx="80648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Arial Narrow" panose="020B0606020202030204" pitchFamily="34" charset="0"/>
              </a:rPr>
              <a:t>Зайдите на портал ЕПГУ по адресу </a:t>
            </a:r>
            <a:r>
              <a:rPr lang="ru-RU" u="sng" dirty="0">
                <a:solidFill>
                  <a:srgbClr val="002060"/>
                </a:solidFill>
                <a:latin typeface="Arial Narrow" panose="020B0606020202030204" pitchFamily="34" charset="0"/>
                <a:hlinkClick r:id="rId3"/>
              </a:rPr>
              <a:t>http://gosuslugi.ru</a:t>
            </a:r>
            <a:r>
              <a:rPr lang="ru-RU" dirty="0">
                <a:solidFill>
                  <a:srgbClr val="002060"/>
                </a:solidFill>
                <a:latin typeface="Arial Narrow" panose="020B0606020202030204" pitchFamily="34" charset="0"/>
              </a:rPr>
              <a:t> и авторизуйтесь с Вашим логином и паролем.</a:t>
            </a:r>
          </a:p>
        </p:txBody>
      </p:sp>
      <p:pic>
        <p:nvPicPr>
          <p:cNvPr id="6" name="Рисунок 5"/>
          <p:cNvPicPr/>
          <p:nvPr/>
        </p:nvPicPr>
        <p:blipFill>
          <a:blip r:embed="rId4" cstate="email"/>
          <a:stretch>
            <a:fillRect/>
          </a:stretch>
        </p:blipFill>
        <p:spPr>
          <a:xfrm>
            <a:off x="611560" y="1340768"/>
            <a:ext cx="7920880" cy="4298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8722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evstigneeva\Desktop\картинки\-backgrounds-powerpoint-backgrounds-for-free-powerpoint-templates-22.jpe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-32"/>
          <a:stretch/>
        </p:blipFill>
        <p:spPr bwMode="auto">
          <a:xfrm>
            <a:off x="0" y="0"/>
            <a:ext cx="9144000" cy="6884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403648" y="163488"/>
            <a:ext cx="5976664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260648"/>
            <a:ext cx="80648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Arial Narrow" panose="020B0606020202030204" pitchFamily="34" charset="0"/>
              </a:rPr>
              <a:t>Проверьте, чтобы правильно было определено местоположение – Ярославская область.</a:t>
            </a:r>
          </a:p>
        </p:txBody>
      </p:sp>
      <p:pic>
        <p:nvPicPr>
          <p:cNvPr id="6" name="Рисунок 5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1560" y="1063858"/>
            <a:ext cx="7632848" cy="452538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Прямоугольник 6"/>
          <p:cNvSpPr/>
          <p:nvPr/>
        </p:nvSpPr>
        <p:spPr>
          <a:xfrm>
            <a:off x="755576" y="5877272"/>
            <a:ext cx="77048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Ссылка для получения услуги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https://www.gosuslugi.ru/315492/2/form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 flipH="1">
            <a:off x="3923928" y="629980"/>
            <a:ext cx="3240360" cy="281229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98958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4</a:t>
            </a:fld>
            <a:endParaRPr lang="ru-RU"/>
          </a:p>
        </p:txBody>
      </p:sp>
      <p:pic>
        <p:nvPicPr>
          <p:cNvPr id="5" name="Picture 2" descr="C:\Users\evstigneeva\Desktop\картинки\-backgrounds-powerpoint-backgrounds-for-free-powerpoint-templates-22.jpe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-32"/>
          <a:stretch/>
        </p:blipFill>
        <p:spPr bwMode="auto">
          <a:xfrm>
            <a:off x="0" y="0"/>
            <a:ext cx="9144000" cy="6884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5292080" y="1566371"/>
            <a:ext cx="3069239" cy="350909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1105926" y="332656"/>
            <a:ext cx="3439555" cy="51845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895091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evstigneeva\Desktop\картинки\-backgrounds-powerpoint-backgrounds-for-free-powerpoint-templates-22.jpe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-32"/>
          <a:stretch/>
        </p:blipFill>
        <p:spPr bwMode="auto">
          <a:xfrm>
            <a:off x="0" y="0"/>
            <a:ext cx="9144000" cy="6884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403648" y="163488"/>
            <a:ext cx="5976664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5</a:t>
            </a:fld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6937" y="300344"/>
            <a:ext cx="5785869" cy="314192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51920" y="3645024"/>
            <a:ext cx="4104456" cy="27739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Скругленный прямоугольник 5"/>
          <p:cNvSpPr/>
          <p:nvPr/>
        </p:nvSpPr>
        <p:spPr>
          <a:xfrm>
            <a:off x="2771800" y="3009163"/>
            <a:ext cx="1512168" cy="445320"/>
          </a:xfrm>
          <a:prstGeom prst="roundRect">
            <a:avLst/>
          </a:prstGeom>
          <a:noFill/>
          <a:ln w="349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 стрелкой 9"/>
          <p:cNvCxnSpPr/>
          <p:nvPr/>
        </p:nvCxnSpPr>
        <p:spPr>
          <a:xfrm flipH="1">
            <a:off x="3851920" y="1700808"/>
            <a:ext cx="2880320" cy="153101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1" name="Скругленный прямоугольник 10"/>
          <p:cNvSpPr/>
          <p:nvPr/>
        </p:nvSpPr>
        <p:spPr>
          <a:xfrm>
            <a:off x="6156176" y="836712"/>
            <a:ext cx="2808312" cy="93610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Выберите «Все услуги», затем «Образование</a:t>
            </a:r>
            <a:r>
              <a:rPr lang="ru-RU" dirty="0" smtClean="0"/>
              <a:t>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63160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evstigneeva\Desktop\картинки\-backgrounds-powerpoint-backgrounds-for-free-powerpoint-templates-22.jpe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-32"/>
          <a:stretch/>
        </p:blipFill>
        <p:spPr bwMode="auto">
          <a:xfrm>
            <a:off x="0" y="0"/>
            <a:ext cx="9144000" cy="6884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403648" y="163488"/>
            <a:ext cx="5976664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6</a:t>
            </a:fld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260648"/>
            <a:ext cx="5040560" cy="250104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029" t="13591" r="5147"/>
          <a:stretch/>
        </p:blipFill>
        <p:spPr bwMode="auto">
          <a:xfrm>
            <a:off x="1457864" y="2924944"/>
            <a:ext cx="6228271" cy="37061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Скругленный прямоугольник 3"/>
          <p:cNvSpPr/>
          <p:nvPr/>
        </p:nvSpPr>
        <p:spPr>
          <a:xfrm>
            <a:off x="5868144" y="908720"/>
            <a:ext cx="2952328" cy="1348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Внимательно прочитайте перед началом подачи заявления данные сообщения</a:t>
            </a:r>
            <a:endParaRPr lang="ru-RU" sz="160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flipH="1">
            <a:off x="6084168" y="2060848"/>
            <a:ext cx="504056" cy="11521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2" name="Скругленный прямоугольник 11"/>
          <p:cNvSpPr/>
          <p:nvPr/>
        </p:nvSpPr>
        <p:spPr>
          <a:xfrm>
            <a:off x="6156176" y="6021288"/>
            <a:ext cx="1368152" cy="609792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20456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evstigneeva\Desktop\картинки\-backgrounds-powerpoint-backgrounds-for-free-powerpoint-templates-22.jpe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-32"/>
          <a:stretch/>
        </p:blipFill>
        <p:spPr bwMode="auto">
          <a:xfrm>
            <a:off x="0" y="0"/>
            <a:ext cx="9144000" cy="6884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403648" y="163488"/>
            <a:ext cx="5976664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64340" y="1844824"/>
            <a:ext cx="7775616" cy="1348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Внимательно прочитайте перед началом подачи заявления данные сообщения</a:t>
            </a:r>
            <a:endParaRPr lang="ru-RU" sz="160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58798" y="644495"/>
            <a:ext cx="775637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hangingPunct="0"/>
            <a:r>
              <a:rPr lang="ru-RU" dirty="0">
                <a:solidFill>
                  <a:srgbClr val="002060"/>
                </a:solidFill>
                <a:latin typeface="Arial Narrow" panose="020B0606020202030204" pitchFamily="34" charset="0"/>
              </a:rPr>
              <a:t>В соответствии с пунктом 8 части 3 статьи 28 Федерального закона от 29 декабря 2012 года № 273-ФЗ «Об образовании в Российской Федерации» </a:t>
            </a:r>
            <a:r>
              <a:rPr lang="ru-RU" b="1" dirty="0">
                <a:solidFill>
                  <a:srgbClr val="C00000"/>
                </a:solidFill>
                <a:latin typeface="Arial Narrow" panose="020B0606020202030204" pitchFamily="34" charset="0"/>
              </a:rPr>
              <a:t>прием обучающихся в образовательную организацию относится к компетенции образовательной организации</a:t>
            </a:r>
            <a:r>
              <a:rPr lang="ru-RU" dirty="0">
                <a:solidFill>
                  <a:srgbClr val="002060"/>
                </a:solidFill>
                <a:latin typeface="Arial Narrow" panose="020B0606020202030204" pitchFamily="34" charset="0"/>
              </a:rPr>
              <a:t>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3368841"/>
            <a:ext cx="7924800" cy="26193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Скругленный прямоугольник 9"/>
          <p:cNvSpPr/>
          <p:nvPr/>
        </p:nvSpPr>
        <p:spPr>
          <a:xfrm>
            <a:off x="251520" y="4005064"/>
            <a:ext cx="7924800" cy="1983152"/>
          </a:xfrm>
          <a:prstGeom prst="roundRect">
            <a:avLst/>
          </a:prstGeom>
          <a:noFill/>
          <a:ln w="349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3851920" y="2708920"/>
            <a:ext cx="0" cy="174743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449404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evstigneeva\Desktop\картинки\-backgrounds-powerpoint-backgrounds-for-free-powerpoint-templates-22.jpe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-32"/>
          <a:stretch/>
        </p:blipFill>
        <p:spPr bwMode="auto">
          <a:xfrm>
            <a:off x="0" y="0"/>
            <a:ext cx="9144000" cy="6884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403648" y="163488"/>
            <a:ext cx="5976664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8</a:t>
            </a:fld>
            <a:endParaRPr lang="ru-RU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2005" y="242888"/>
            <a:ext cx="7219950" cy="63722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820456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evstigneeva\Desktop\картинки\-backgrounds-powerpoint-backgrounds-for-free-powerpoint-templates-22.jpe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-32"/>
          <a:stretch/>
        </p:blipFill>
        <p:spPr bwMode="auto">
          <a:xfrm>
            <a:off x="0" y="0"/>
            <a:ext cx="9144000" cy="6884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403648" y="163488"/>
            <a:ext cx="5976664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64340" y="764704"/>
            <a:ext cx="8184124" cy="410445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Внимание!</a:t>
            </a:r>
          </a:p>
          <a:p>
            <a:pPr algn="ctr"/>
            <a:endParaRPr lang="ru-RU" sz="3200" dirty="0" smtClean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При подаче заявления в 10-й класс общеобразовательной организации на </a:t>
            </a: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2020/2021 учебный год очное предоставление оригиналов документов </a:t>
            </a:r>
          </a:p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не требуется</a:t>
            </a:r>
            <a:endParaRPr lang="ru-RU" sz="3200" b="1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1729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1882</TotalTime>
  <Words>379</Words>
  <Application>Microsoft Office PowerPoint</Application>
  <PresentationFormat>Экран (4:3)</PresentationFormat>
  <Paragraphs>53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Инструкция  «Как привязать  Региональный интернет  дневник к учетной записи ЕСИА»</dc:title>
  <dc:creator>User</dc:creator>
  <cp:lastModifiedBy>Школа Некрасовская</cp:lastModifiedBy>
  <cp:revision>147</cp:revision>
  <cp:lastPrinted>2018-07-16T05:47:17Z</cp:lastPrinted>
  <dcterms:created xsi:type="dcterms:W3CDTF">2018-07-11T11:25:22Z</dcterms:created>
  <dcterms:modified xsi:type="dcterms:W3CDTF">2020-07-09T15:21:57Z</dcterms:modified>
</cp:coreProperties>
</file>